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6" r:id="rId1"/>
    <p:sldMasterId id="2147483698" r:id="rId2"/>
  </p:sldMasterIdLst>
  <p:notesMasterIdLst>
    <p:notesMasterId r:id="rId18"/>
  </p:notesMasterIdLst>
  <p:handoutMasterIdLst>
    <p:handoutMasterId r:id="rId19"/>
  </p:handoutMasterIdLst>
  <p:sldIdLst>
    <p:sldId id="256" r:id="rId3"/>
    <p:sldId id="456" r:id="rId4"/>
    <p:sldId id="258" r:id="rId5"/>
    <p:sldId id="468" r:id="rId6"/>
    <p:sldId id="467" r:id="rId7"/>
    <p:sldId id="395" r:id="rId8"/>
    <p:sldId id="278" r:id="rId9"/>
    <p:sldId id="452" r:id="rId10"/>
    <p:sldId id="458" r:id="rId11"/>
    <p:sldId id="461" r:id="rId12"/>
    <p:sldId id="457" r:id="rId13"/>
    <p:sldId id="469" r:id="rId14"/>
    <p:sldId id="466" r:id="rId15"/>
    <p:sldId id="462" r:id="rId16"/>
    <p:sldId id="272" r:id="rId17"/>
  </p:sldIdLst>
  <p:sldSz cx="32918400" cy="21945600"/>
  <p:notesSz cx="7315200" cy="9601200"/>
  <p:defaultTextStyle>
    <a:defPPr>
      <a:defRPr lang="en-US"/>
    </a:defPPr>
    <a:lvl1pPr marL="0" algn="l" defTabSz="2137501" rtl="0" eaLnBrk="1" latinLnBrk="0" hangingPunct="1">
      <a:defRPr sz="4208" kern="1200">
        <a:solidFill>
          <a:schemeClr val="tx1"/>
        </a:solidFill>
        <a:latin typeface="+mn-lt"/>
        <a:ea typeface="+mn-ea"/>
        <a:cs typeface="+mn-cs"/>
      </a:defRPr>
    </a:lvl1pPr>
    <a:lvl2pPr marL="1068751" algn="l" defTabSz="2137501" rtl="0" eaLnBrk="1" latinLnBrk="0" hangingPunct="1">
      <a:defRPr sz="4208" kern="1200">
        <a:solidFill>
          <a:schemeClr val="tx1"/>
        </a:solidFill>
        <a:latin typeface="+mn-lt"/>
        <a:ea typeface="+mn-ea"/>
        <a:cs typeface="+mn-cs"/>
      </a:defRPr>
    </a:lvl2pPr>
    <a:lvl3pPr marL="2137501" algn="l" defTabSz="2137501" rtl="0" eaLnBrk="1" latinLnBrk="0" hangingPunct="1">
      <a:defRPr sz="4208" kern="1200">
        <a:solidFill>
          <a:schemeClr val="tx1"/>
        </a:solidFill>
        <a:latin typeface="+mn-lt"/>
        <a:ea typeface="+mn-ea"/>
        <a:cs typeface="+mn-cs"/>
      </a:defRPr>
    </a:lvl3pPr>
    <a:lvl4pPr marL="3206252" algn="l" defTabSz="2137501" rtl="0" eaLnBrk="1" latinLnBrk="0" hangingPunct="1">
      <a:defRPr sz="4208" kern="1200">
        <a:solidFill>
          <a:schemeClr val="tx1"/>
        </a:solidFill>
        <a:latin typeface="+mn-lt"/>
        <a:ea typeface="+mn-ea"/>
        <a:cs typeface="+mn-cs"/>
      </a:defRPr>
    </a:lvl4pPr>
    <a:lvl5pPr marL="4275003" algn="l" defTabSz="2137501" rtl="0" eaLnBrk="1" latinLnBrk="0" hangingPunct="1">
      <a:defRPr sz="4208" kern="1200">
        <a:solidFill>
          <a:schemeClr val="tx1"/>
        </a:solidFill>
        <a:latin typeface="+mn-lt"/>
        <a:ea typeface="+mn-ea"/>
        <a:cs typeface="+mn-cs"/>
      </a:defRPr>
    </a:lvl5pPr>
    <a:lvl6pPr marL="5343754" algn="l" defTabSz="2137501" rtl="0" eaLnBrk="1" latinLnBrk="0" hangingPunct="1">
      <a:defRPr sz="4208" kern="1200">
        <a:solidFill>
          <a:schemeClr val="tx1"/>
        </a:solidFill>
        <a:latin typeface="+mn-lt"/>
        <a:ea typeface="+mn-ea"/>
        <a:cs typeface="+mn-cs"/>
      </a:defRPr>
    </a:lvl6pPr>
    <a:lvl7pPr marL="6412504" algn="l" defTabSz="2137501" rtl="0" eaLnBrk="1" latinLnBrk="0" hangingPunct="1">
      <a:defRPr sz="4208" kern="1200">
        <a:solidFill>
          <a:schemeClr val="tx1"/>
        </a:solidFill>
        <a:latin typeface="+mn-lt"/>
        <a:ea typeface="+mn-ea"/>
        <a:cs typeface="+mn-cs"/>
      </a:defRPr>
    </a:lvl7pPr>
    <a:lvl8pPr marL="7481255" algn="l" defTabSz="2137501" rtl="0" eaLnBrk="1" latinLnBrk="0" hangingPunct="1">
      <a:defRPr sz="4208" kern="1200">
        <a:solidFill>
          <a:schemeClr val="tx1"/>
        </a:solidFill>
        <a:latin typeface="+mn-lt"/>
        <a:ea typeface="+mn-ea"/>
        <a:cs typeface="+mn-cs"/>
      </a:defRPr>
    </a:lvl8pPr>
    <a:lvl9pPr marL="8550006" algn="l" defTabSz="2137501" rtl="0" eaLnBrk="1" latinLnBrk="0" hangingPunct="1">
      <a:defRPr sz="420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userDrawn="1">
          <p15:clr>
            <a:srgbClr val="A4A3A4"/>
          </p15:clr>
        </p15:guide>
        <p15:guide id="2" pos="103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29B704-E5D5-7EE4-BC9B-5C2307F0D1E8}" name="Baczyk, Steve (MTO)" initials="SB" userId="S::Steve.Baczyk@ontario.ca::5585e1c2-cc0d-44de-8971-fe67e2df9a8d" providerId="AD"/>
  <p188:author id="{18DB332B-301C-BC31-9B51-A2650ECEFECF}" name="Gazibara, Nevena" initials="GN" userId="S::nevena.gazibara@stantec.com::438ab643-7c5f-4624-9b75-9c0eddd0043e" providerId="AD"/>
  <p188:author id="{E5B46951-09D5-11E4-9FF2-782992D8DA18}" name="Young, Rachel (Waterloo)" initials="RY" userId="S::Rachel.Young2@stantec.com::4fb15d33-197c-40bf-be4d-3a026028e39c" providerId="AD"/>
  <p188:author id="{67A48478-4C7F-3610-BB40-55B2DF0C0D42}" name="Belliveau, Tim" initials="BT" userId="S::tim.belliveau@stantec.com::be9a8bd9-9f16-4be4-b893-ebeee171495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obinson, Jennifer" initials="RJ" lastIdx="1" clrIdx="0">
    <p:extLst>
      <p:ext uri="{19B8F6BF-5375-455C-9EA6-DF929625EA0E}">
        <p15:presenceInfo xmlns:p15="http://schemas.microsoft.com/office/powerpoint/2012/main" userId="S::Jennifer.Robinson@stantec.com::53ec19e9-5146-47e5-8a57-009f75418839" providerId="AD"/>
      </p:ext>
    </p:extLst>
  </p:cmAuthor>
  <p:cmAuthor id="2" name="Addley, Diana" initials="AD" lastIdx="8" clrIdx="1">
    <p:extLst>
      <p:ext uri="{19B8F6BF-5375-455C-9EA6-DF929625EA0E}">
        <p15:presenceInfo xmlns:p15="http://schemas.microsoft.com/office/powerpoint/2012/main" userId="S::Diana.Addley@stantec.com::29c58950-0696-41c5-a9a9-cf7b5c93887b" providerId="AD"/>
      </p:ext>
    </p:extLst>
  </p:cmAuthor>
  <p:cmAuthor id="3" name="Cooke, Gregg" initials="CG" lastIdx="23" clrIdx="2">
    <p:extLst>
      <p:ext uri="{19B8F6BF-5375-455C-9EA6-DF929625EA0E}">
        <p15:presenceInfo xmlns:p15="http://schemas.microsoft.com/office/powerpoint/2012/main" userId="S::gregg.cooke@stantec.com::4f36193f-5918-4ca0-9c48-2791cfd9f7e0" providerId="AD"/>
      </p:ext>
    </p:extLst>
  </p:cmAuthor>
  <p:cmAuthor id="4" name="Lang, Sarah" initials="LS" lastIdx="8" clrIdx="3">
    <p:extLst>
      <p:ext uri="{19B8F6BF-5375-455C-9EA6-DF929625EA0E}">
        <p15:presenceInfo xmlns:p15="http://schemas.microsoft.com/office/powerpoint/2012/main" userId="S::Sarah.Lang@stantec.com::7920f85f-0249-46a7-9350-dc2470cbf543" providerId="AD"/>
      </p:ext>
    </p:extLst>
  </p:cmAuthor>
  <p:cmAuthor id="5" name="Belliveau, Tim" initials="BT" lastIdx="11" clrIdx="4">
    <p:extLst>
      <p:ext uri="{19B8F6BF-5375-455C-9EA6-DF929625EA0E}">
        <p15:presenceInfo xmlns:p15="http://schemas.microsoft.com/office/powerpoint/2012/main" userId="S::tim.belliveau@stantec.com::be9a8bd9-9f16-4be4-b893-ebeee1714954" providerId="AD"/>
      </p:ext>
    </p:extLst>
  </p:cmAuthor>
  <p:cmAuthor id="6" name="Gazibara, Nevena" initials="GN" lastIdx="18" clrIdx="5">
    <p:extLst>
      <p:ext uri="{19B8F6BF-5375-455C-9EA6-DF929625EA0E}">
        <p15:presenceInfo xmlns:p15="http://schemas.microsoft.com/office/powerpoint/2012/main" userId="S::nevena.gazibara@stantec.com::438ab643-7c5f-4624-9b75-9c0eddd0043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000000"/>
    <a:srgbClr val="0079B3"/>
    <a:srgbClr val="0070AD"/>
    <a:srgbClr val="65605F"/>
    <a:srgbClr val="595959"/>
    <a:srgbClr val="DDDDDD"/>
    <a:srgbClr val="435D7B"/>
    <a:srgbClr val="336699"/>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30" autoAdjust="0"/>
    <p:restoredTop sz="96356" autoAdjust="0"/>
  </p:normalViewPr>
  <p:slideViewPr>
    <p:cSldViewPr>
      <p:cViewPr varScale="1">
        <p:scale>
          <a:sx n="34" d="100"/>
          <a:sy n="34" d="100"/>
        </p:scale>
        <p:origin x="618" y="90"/>
      </p:cViewPr>
      <p:guideLst>
        <p:guide orient="horz" pos="6912"/>
        <p:guide pos="1036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8E46FD6-8402-480F-9EA2-4791BDC89DCF}"/>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32E2C0B-1216-445E-979D-F76CA37B3910}"/>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725E9DF8-F72B-4E2D-BAD4-B80DACE1A453}" type="datetimeFigureOut">
              <a:rPr lang="en-US" smtClean="0"/>
              <a:t>8/27/2026</a:t>
            </a:fld>
            <a:endParaRPr lang="en-US" dirty="0"/>
          </a:p>
        </p:txBody>
      </p:sp>
      <p:sp>
        <p:nvSpPr>
          <p:cNvPr id="4" name="Footer Placeholder 3">
            <a:extLst>
              <a:ext uri="{FF2B5EF4-FFF2-40B4-BE49-F238E27FC236}">
                <a16:creationId xmlns:a16="http://schemas.microsoft.com/office/drawing/2014/main" id="{7505E55A-B6D8-41F0-AD1E-85C1BB7057D6}"/>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FC3A84A-B466-4139-B07A-A83A27B84D62}"/>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6E8EDBD7-C9EF-4DC4-89A7-CBEBE2D77CA7}" type="slidenum">
              <a:rPr lang="en-US" smtClean="0"/>
              <a:t>‹#›</a:t>
            </a:fld>
            <a:endParaRPr lang="en-US" dirty="0"/>
          </a:p>
        </p:txBody>
      </p:sp>
    </p:spTree>
    <p:extLst>
      <p:ext uri="{BB962C8B-B14F-4D97-AF65-F5344CB8AC3E}">
        <p14:creationId xmlns:p14="http://schemas.microsoft.com/office/powerpoint/2010/main" val="8897680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A7B7CBB9-B1C4-4935-8A00-5F295C02DA89}" type="datetimeFigureOut">
              <a:rPr lang="en-US" smtClean="0"/>
              <a:t>8/27/2026</a:t>
            </a:fld>
            <a:endParaRPr lang="en-US" dirty="0"/>
          </a:p>
        </p:txBody>
      </p:sp>
      <p:sp>
        <p:nvSpPr>
          <p:cNvPr id="4" name="Slide Image Placeholder 3"/>
          <p:cNvSpPr>
            <a:spLocks noGrp="1" noRot="1" noChangeAspect="1"/>
          </p:cNvSpPr>
          <p:nvPr>
            <p:ph type="sldImg" idx="2"/>
          </p:nvPr>
        </p:nvSpPr>
        <p:spPr>
          <a:xfrm>
            <a:off x="1228725" y="1200150"/>
            <a:ext cx="48577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43BE1A35-FE6C-478C-9AAC-0CA69C5A024A}" type="slidenum">
              <a:rPr lang="en-US" smtClean="0"/>
              <a:t>‹#›</a:t>
            </a:fld>
            <a:endParaRPr lang="en-US" dirty="0"/>
          </a:p>
        </p:txBody>
      </p:sp>
    </p:spTree>
    <p:extLst>
      <p:ext uri="{BB962C8B-B14F-4D97-AF65-F5344CB8AC3E}">
        <p14:creationId xmlns:p14="http://schemas.microsoft.com/office/powerpoint/2010/main" val="1642652835"/>
      </p:ext>
    </p:extLst>
  </p:cSld>
  <p:clrMap bg1="lt1" tx1="dk1" bg2="lt2" tx2="dk2" accent1="accent1" accent2="accent2" accent3="accent3" accent4="accent4" accent5="accent5" accent6="accent6" hlink="hlink" folHlink="folHlink"/>
  <p:hf sldNum="0" hdr="0" ftr="0" dt="0"/>
  <p:notesStyle>
    <a:lvl1pPr marL="0" algn="l" defTabSz="2137501" rtl="0" eaLnBrk="1" latinLnBrk="0" hangingPunct="1">
      <a:defRPr sz="2805" kern="1200">
        <a:solidFill>
          <a:schemeClr val="tx1"/>
        </a:solidFill>
        <a:latin typeface="+mn-lt"/>
        <a:ea typeface="+mn-ea"/>
        <a:cs typeface="+mn-cs"/>
      </a:defRPr>
    </a:lvl1pPr>
    <a:lvl2pPr marL="1068751" algn="l" defTabSz="2137501" rtl="0" eaLnBrk="1" latinLnBrk="0" hangingPunct="1">
      <a:defRPr sz="2805" kern="1200">
        <a:solidFill>
          <a:schemeClr val="tx1"/>
        </a:solidFill>
        <a:latin typeface="+mn-lt"/>
        <a:ea typeface="+mn-ea"/>
        <a:cs typeface="+mn-cs"/>
      </a:defRPr>
    </a:lvl2pPr>
    <a:lvl3pPr marL="2137501" algn="l" defTabSz="2137501" rtl="0" eaLnBrk="1" latinLnBrk="0" hangingPunct="1">
      <a:defRPr sz="2805" kern="1200">
        <a:solidFill>
          <a:schemeClr val="tx1"/>
        </a:solidFill>
        <a:latin typeface="+mn-lt"/>
        <a:ea typeface="+mn-ea"/>
        <a:cs typeface="+mn-cs"/>
      </a:defRPr>
    </a:lvl3pPr>
    <a:lvl4pPr marL="3206252" algn="l" defTabSz="2137501" rtl="0" eaLnBrk="1" latinLnBrk="0" hangingPunct="1">
      <a:defRPr sz="2805" kern="1200">
        <a:solidFill>
          <a:schemeClr val="tx1"/>
        </a:solidFill>
        <a:latin typeface="+mn-lt"/>
        <a:ea typeface="+mn-ea"/>
        <a:cs typeface="+mn-cs"/>
      </a:defRPr>
    </a:lvl4pPr>
    <a:lvl5pPr marL="4275003" algn="l" defTabSz="2137501" rtl="0" eaLnBrk="1" latinLnBrk="0" hangingPunct="1">
      <a:defRPr sz="2805" kern="1200">
        <a:solidFill>
          <a:schemeClr val="tx1"/>
        </a:solidFill>
        <a:latin typeface="+mn-lt"/>
        <a:ea typeface="+mn-ea"/>
        <a:cs typeface="+mn-cs"/>
      </a:defRPr>
    </a:lvl5pPr>
    <a:lvl6pPr marL="5343754" algn="l" defTabSz="2137501" rtl="0" eaLnBrk="1" latinLnBrk="0" hangingPunct="1">
      <a:defRPr sz="2805" kern="1200">
        <a:solidFill>
          <a:schemeClr val="tx1"/>
        </a:solidFill>
        <a:latin typeface="+mn-lt"/>
        <a:ea typeface="+mn-ea"/>
        <a:cs typeface="+mn-cs"/>
      </a:defRPr>
    </a:lvl6pPr>
    <a:lvl7pPr marL="6412504" algn="l" defTabSz="2137501" rtl="0" eaLnBrk="1" latinLnBrk="0" hangingPunct="1">
      <a:defRPr sz="2805" kern="1200">
        <a:solidFill>
          <a:schemeClr val="tx1"/>
        </a:solidFill>
        <a:latin typeface="+mn-lt"/>
        <a:ea typeface="+mn-ea"/>
        <a:cs typeface="+mn-cs"/>
      </a:defRPr>
    </a:lvl7pPr>
    <a:lvl8pPr marL="7481255" algn="l" defTabSz="2137501" rtl="0" eaLnBrk="1" latinLnBrk="0" hangingPunct="1">
      <a:defRPr sz="2805" kern="1200">
        <a:solidFill>
          <a:schemeClr val="tx1"/>
        </a:solidFill>
        <a:latin typeface="+mn-lt"/>
        <a:ea typeface="+mn-ea"/>
        <a:cs typeface="+mn-cs"/>
      </a:defRPr>
    </a:lvl8pPr>
    <a:lvl9pPr marL="8550006" algn="l" defTabSz="2137501" rtl="0" eaLnBrk="1" latinLnBrk="0" hangingPunct="1">
      <a:defRPr sz="280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8725" y="1200150"/>
            <a:ext cx="4857750" cy="32400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BE1A35-FE6C-478C-9AAC-0CA69C5A024A}"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7291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F72D5-0B66-13E4-2FC4-C688A454AC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1AF747-4ED5-8DF4-7F0F-68349EE61D31}"/>
              </a:ext>
            </a:extLst>
          </p:cNvPr>
          <p:cNvSpPr>
            <a:spLocks noGrp="1" noRot="1" noChangeAspect="1"/>
          </p:cNvSpPr>
          <p:nvPr>
            <p:ph type="sldImg"/>
          </p:nvPr>
        </p:nvSpPr>
        <p:spPr>
          <a:xfrm>
            <a:off x="1228725" y="1200150"/>
            <a:ext cx="4857750" cy="3240088"/>
          </a:xfrm>
        </p:spPr>
      </p:sp>
      <p:sp>
        <p:nvSpPr>
          <p:cNvPr id="3" name="Notes Placeholder 2">
            <a:extLst>
              <a:ext uri="{FF2B5EF4-FFF2-40B4-BE49-F238E27FC236}">
                <a16:creationId xmlns:a16="http://schemas.microsoft.com/office/drawing/2014/main" id="{88911B5A-F72B-3284-3D90-9C71AC99444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35298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F6B6B-75B2-DF66-1EDD-6D28EEA326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A4BCA-9986-FE4A-27B5-3C1AEBAFE9A1}"/>
              </a:ext>
            </a:extLst>
          </p:cNvPr>
          <p:cNvSpPr>
            <a:spLocks noGrp="1" noRot="1" noChangeAspect="1"/>
          </p:cNvSpPr>
          <p:nvPr>
            <p:ph type="sldImg"/>
          </p:nvPr>
        </p:nvSpPr>
        <p:spPr>
          <a:xfrm>
            <a:off x="1174750" y="1173163"/>
            <a:ext cx="4752975" cy="3168650"/>
          </a:xfrm>
        </p:spPr>
      </p:sp>
      <p:sp>
        <p:nvSpPr>
          <p:cNvPr id="3" name="Notes Placeholder 2">
            <a:extLst>
              <a:ext uri="{FF2B5EF4-FFF2-40B4-BE49-F238E27FC236}">
                <a16:creationId xmlns:a16="http://schemas.microsoft.com/office/drawing/2014/main" id="{36E8521E-514B-83E4-E669-3472F6905B81}"/>
              </a:ext>
            </a:extLst>
          </p:cNvPr>
          <p:cNvSpPr>
            <a:spLocks noGrp="1"/>
          </p:cNvSpPr>
          <p:nvPr>
            <p:ph type="body" idx="1"/>
          </p:nvPr>
        </p:nvSpPr>
        <p:spPr/>
        <p:txBody>
          <a:bodyPr/>
          <a:lstStyle/>
          <a:p>
            <a:pPr marL="167129" indent="-167129">
              <a:buFont typeface="Arial" panose="020B0604020202020204" pitchFamily="34" charset="0"/>
              <a:buChar char="•"/>
            </a:pPr>
            <a:endParaRPr lang="en-US" dirty="0"/>
          </a:p>
        </p:txBody>
      </p:sp>
    </p:spTree>
    <p:extLst>
      <p:ext uri="{BB962C8B-B14F-4D97-AF65-F5344CB8AC3E}">
        <p14:creationId xmlns:p14="http://schemas.microsoft.com/office/powerpoint/2010/main" val="3171562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8725" y="1200150"/>
            <a:ext cx="4857750" cy="324008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80759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67912-DAA4-696A-FE0D-0381242944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E1303E-E078-04D9-A8B3-396DB85EF5D4}"/>
              </a:ext>
            </a:extLst>
          </p:cNvPr>
          <p:cNvSpPr>
            <a:spLocks noGrp="1" noRot="1" noChangeAspect="1"/>
          </p:cNvSpPr>
          <p:nvPr>
            <p:ph type="sldImg"/>
          </p:nvPr>
        </p:nvSpPr>
        <p:spPr>
          <a:xfrm>
            <a:off x="1228725" y="1200150"/>
            <a:ext cx="4857750" cy="3240088"/>
          </a:xfrm>
        </p:spPr>
      </p:sp>
      <p:sp>
        <p:nvSpPr>
          <p:cNvPr id="3" name="Notes Placeholder 2">
            <a:extLst>
              <a:ext uri="{FF2B5EF4-FFF2-40B4-BE49-F238E27FC236}">
                <a16:creationId xmlns:a16="http://schemas.microsoft.com/office/drawing/2014/main" id="{8F17364C-738B-F104-E5C3-4814A7632EC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77608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8725" y="1200150"/>
            <a:ext cx="4857750" cy="3240088"/>
          </a:xfrm>
        </p:spPr>
      </p:sp>
      <p:sp>
        <p:nvSpPr>
          <p:cNvPr id="3" name="Notes Placeholder 2"/>
          <p:cNvSpPr>
            <a:spLocks noGrp="1"/>
          </p:cNvSpPr>
          <p:nvPr>
            <p:ph type="body" idx="1"/>
          </p:nvPr>
        </p:nvSpPr>
        <p:spPr/>
        <p:txBody>
          <a:bodyPr/>
          <a:lstStyle/>
          <a:p>
            <a:endParaRPr lang="en-US" dirty="0">
              <a:highlight>
                <a:srgbClr val="FFFF00"/>
              </a:highlight>
            </a:endParaRPr>
          </a:p>
        </p:txBody>
      </p:sp>
    </p:spTree>
    <p:extLst>
      <p:ext uri="{BB962C8B-B14F-4D97-AF65-F5344CB8AC3E}">
        <p14:creationId xmlns:p14="http://schemas.microsoft.com/office/powerpoint/2010/main" val="1484426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8725" y="1200150"/>
            <a:ext cx="4857750" cy="32400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highlight>
                <a:srgbClr val="FFFF00"/>
              </a:highligh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31899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8373D-11F0-BA16-DDA9-26D1982EC1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560DC9-B96E-971B-0966-426B5FA1F1EC}"/>
              </a:ext>
            </a:extLst>
          </p:cNvPr>
          <p:cNvSpPr>
            <a:spLocks noGrp="1" noRot="1" noChangeAspect="1"/>
          </p:cNvSpPr>
          <p:nvPr>
            <p:ph type="sldImg"/>
          </p:nvPr>
        </p:nvSpPr>
        <p:spPr>
          <a:xfrm>
            <a:off x="1228725" y="1200150"/>
            <a:ext cx="4857750" cy="3240088"/>
          </a:xfrm>
        </p:spPr>
      </p:sp>
      <p:sp>
        <p:nvSpPr>
          <p:cNvPr id="3" name="Notes Placeholder 2">
            <a:extLst>
              <a:ext uri="{FF2B5EF4-FFF2-40B4-BE49-F238E27FC236}">
                <a16:creationId xmlns:a16="http://schemas.microsoft.com/office/drawing/2014/main" id="{0E6A336D-490A-5B2E-039A-A356612CEE9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highlight>
                <a:srgbClr val="FFFF00"/>
              </a:highligh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68679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C83A6-20C9-BA0A-FE35-EC92DB7C0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8C930-4B87-D3F4-F062-47E6CA0BCC19}"/>
              </a:ext>
            </a:extLst>
          </p:cNvPr>
          <p:cNvSpPr>
            <a:spLocks noGrp="1" noRot="1" noChangeAspect="1"/>
          </p:cNvSpPr>
          <p:nvPr>
            <p:ph type="sldImg"/>
          </p:nvPr>
        </p:nvSpPr>
        <p:spPr>
          <a:xfrm>
            <a:off x="1228725" y="1200150"/>
            <a:ext cx="4857750" cy="3240088"/>
          </a:xfrm>
        </p:spPr>
      </p:sp>
      <p:sp>
        <p:nvSpPr>
          <p:cNvPr id="3" name="Notes Placeholder 2">
            <a:extLst>
              <a:ext uri="{FF2B5EF4-FFF2-40B4-BE49-F238E27FC236}">
                <a16:creationId xmlns:a16="http://schemas.microsoft.com/office/drawing/2014/main" id="{ABCCD554-2873-1351-8590-D7D498AD4B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highlight>
                <a:srgbClr val="FFFF00"/>
              </a:highligh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950387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8725" y="1200150"/>
            <a:ext cx="4857750" cy="324008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24485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8725" y="1200150"/>
            <a:ext cx="4857750" cy="3240088"/>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highlight>
                <a:srgbClr val="FFFF00"/>
              </a:highlight>
            </a:endParaRPr>
          </a:p>
        </p:txBody>
      </p:sp>
      <p:sp>
        <p:nvSpPr>
          <p:cNvPr id="4" name="Slide Number Placeholder 3"/>
          <p:cNvSpPr>
            <a:spLocks noGrp="1"/>
          </p:cNvSpPr>
          <p:nvPr>
            <p:ph type="sldNum" sz="quarter" idx="5"/>
          </p:nvPr>
        </p:nvSpPr>
        <p:spPr/>
        <p:txBody>
          <a:bodyPr/>
          <a:lstStyle/>
          <a:p>
            <a:fld id="{43BE1A35-FE6C-478C-9AAC-0CA69C5A024A}" type="slidenum">
              <a:rPr lang="en-US" smtClean="0"/>
              <a:t>7</a:t>
            </a:fld>
            <a:endParaRPr lang="en-US" dirty="0"/>
          </a:p>
        </p:txBody>
      </p:sp>
    </p:spTree>
    <p:extLst>
      <p:ext uri="{BB962C8B-B14F-4D97-AF65-F5344CB8AC3E}">
        <p14:creationId xmlns:p14="http://schemas.microsoft.com/office/powerpoint/2010/main" val="2431289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8725" y="1200150"/>
            <a:ext cx="4857750" cy="324008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90496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B5BE9-CB84-BE7B-1186-1CC1A30417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2AB2D-1DA8-F323-11EC-100EEC48D621}"/>
              </a:ext>
            </a:extLst>
          </p:cNvPr>
          <p:cNvSpPr>
            <a:spLocks noGrp="1" noRot="1" noChangeAspect="1"/>
          </p:cNvSpPr>
          <p:nvPr>
            <p:ph type="sldImg"/>
          </p:nvPr>
        </p:nvSpPr>
        <p:spPr>
          <a:xfrm>
            <a:off x="1228725" y="1200150"/>
            <a:ext cx="4857750" cy="3240088"/>
          </a:xfrm>
        </p:spPr>
      </p:sp>
      <p:sp>
        <p:nvSpPr>
          <p:cNvPr id="3" name="Notes Placeholder 2">
            <a:extLst>
              <a:ext uri="{FF2B5EF4-FFF2-40B4-BE49-F238E27FC236}">
                <a16:creationId xmlns:a16="http://schemas.microsoft.com/office/drawing/2014/main" id="{3055E367-F243-3859-C423-317C9E6A2A6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74363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7B0E1-8DEF-A833-AECF-E932F54B6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05330A-B945-1FD0-5190-12C59C08D415}"/>
              </a:ext>
            </a:extLst>
          </p:cNvPr>
          <p:cNvSpPr>
            <a:spLocks noGrp="1" noRot="1" noChangeAspect="1"/>
          </p:cNvSpPr>
          <p:nvPr>
            <p:ph type="sldImg"/>
          </p:nvPr>
        </p:nvSpPr>
        <p:spPr>
          <a:xfrm>
            <a:off x="1228725" y="1200150"/>
            <a:ext cx="4857750" cy="3240088"/>
          </a:xfrm>
        </p:spPr>
      </p:sp>
      <p:sp>
        <p:nvSpPr>
          <p:cNvPr id="3" name="Notes Placeholder 2">
            <a:extLst>
              <a:ext uri="{FF2B5EF4-FFF2-40B4-BE49-F238E27FC236}">
                <a16:creationId xmlns:a16="http://schemas.microsoft.com/office/drawing/2014/main" id="{979F8212-823B-12D2-F5E7-4B3207D25C6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26011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3591562"/>
            <a:ext cx="27980640" cy="7640320"/>
          </a:xfrm>
        </p:spPr>
        <p:txBody>
          <a:bodyPr anchor="b"/>
          <a:lstStyle>
            <a:lvl1pPr algn="ctr">
              <a:defRPr sz="19200"/>
            </a:lvl1pPr>
          </a:lstStyle>
          <a:p>
            <a:r>
              <a:rPr lang="en-US"/>
              <a:t>Click to edit Master title style</a:t>
            </a:r>
            <a:endParaRPr lang="en-US" dirty="0"/>
          </a:p>
        </p:txBody>
      </p:sp>
      <p:sp>
        <p:nvSpPr>
          <p:cNvPr id="3" name="Subtitle 2"/>
          <p:cNvSpPr>
            <a:spLocks noGrp="1"/>
          </p:cNvSpPr>
          <p:nvPr>
            <p:ph type="subTitle" idx="1"/>
          </p:nvPr>
        </p:nvSpPr>
        <p:spPr>
          <a:xfrm>
            <a:off x="4114800" y="11526522"/>
            <a:ext cx="24688800" cy="5298438"/>
          </a:xfrm>
        </p:spPr>
        <p:txBody>
          <a:bodyPr/>
          <a:lstStyle>
            <a:lvl1pPr marL="0" indent="0" algn="ctr">
              <a:buNone/>
              <a:defRPr sz="7680"/>
            </a:lvl1pPr>
            <a:lvl2pPr marL="1463040" indent="0" algn="ctr">
              <a:buNone/>
              <a:defRPr sz="6400"/>
            </a:lvl2pPr>
            <a:lvl3pPr marL="2926080" indent="0" algn="ctr">
              <a:buNone/>
              <a:defRPr sz="5760"/>
            </a:lvl3pPr>
            <a:lvl4pPr marL="4389120" indent="0" algn="ctr">
              <a:buNone/>
              <a:defRPr sz="5120"/>
            </a:lvl4pPr>
            <a:lvl5pPr marL="5852160" indent="0" algn="ctr">
              <a:buNone/>
              <a:defRPr sz="5120"/>
            </a:lvl5pPr>
            <a:lvl6pPr marL="7315200" indent="0" algn="ctr">
              <a:buNone/>
              <a:defRPr sz="5120"/>
            </a:lvl6pPr>
            <a:lvl7pPr marL="8778240" indent="0" algn="ctr">
              <a:buNone/>
              <a:defRPr sz="5120"/>
            </a:lvl7pPr>
            <a:lvl8pPr marL="10241280" indent="0" algn="ctr">
              <a:buNone/>
              <a:defRPr sz="5120"/>
            </a:lvl8pPr>
            <a:lvl9pPr marL="11704320" indent="0" algn="ctr">
              <a:buNone/>
              <a:defRPr sz="51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48308C8-B1EA-4DB4-B390-C8162F368D1D}" type="datetime1">
              <a:rPr lang="en-US" smtClean="0"/>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2361202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86EDCD-15F5-47DC-A986-39486577E439}" type="datetime1">
              <a:rPr lang="en-US" smtClean="0"/>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2411520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1168400"/>
            <a:ext cx="709803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1168400"/>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95A53B-1D9C-4349-A456-451D758327DD}" type="datetime1">
              <a:rPr lang="en-US" smtClean="0"/>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4264752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3591562"/>
            <a:ext cx="27980640" cy="7640320"/>
          </a:xfrm>
        </p:spPr>
        <p:txBody>
          <a:bodyPr anchor="b"/>
          <a:lstStyle>
            <a:lvl1pPr algn="ctr">
              <a:defRPr sz="19200"/>
            </a:lvl1pPr>
          </a:lstStyle>
          <a:p>
            <a:r>
              <a:rPr lang="en-US"/>
              <a:t>Click to edit Master title style</a:t>
            </a:r>
            <a:endParaRPr lang="en-US" dirty="0"/>
          </a:p>
        </p:txBody>
      </p:sp>
      <p:sp>
        <p:nvSpPr>
          <p:cNvPr id="3" name="Subtitle 2"/>
          <p:cNvSpPr>
            <a:spLocks noGrp="1"/>
          </p:cNvSpPr>
          <p:nvPr>
            <p:ph type="subTitle" idx="1"/>
          </p:nvPr>
        </p:nvSpPr>
        <p:spPr>
          <a:xfrm>
            <a:off x="4114800" y="11526522"/>
            <a:ext cx="24688800" cy="5298438"/>
          </a:xfrm>
        </p:spPr>
        <p:txBody>
          <a:bodyPr/>
          <a:lstStyle>
            <a:lvl1pPr marL="0" indent="0" algn="ctr">
              <a:buNone/>
              <a:defRPr sz="7680"/>
            </a:lvl1pPr>
            <a:lvl2pPr marL="1463040" indent="0" algn="ctr">
              <a:buNone/>
              <a:defRPr sz="6400"/>
            </a:lvl2pPr>
            <a:lvl3pPr marL="2926080" indent="0" algn="ctr">
              <a:buNone/>
              <a:defRPr sz="5760"/>
            </a:lvl3pPr>
            <a:lvl4pPr marL="4389120" indent="0" algn="ctr">
              <a:buNone/>
              <a:defRPr sz="5120"/>
            </a:lvl4pPr>
            <a:lvl5pPr marL="5852160" indent="0" algn="ctr">
              <a:buNone/>
              <a:defRPr sz="5120"/>
            </a:lvl5pPr>
            <a:lvl6pPr marL="7315200" indent="0" algn="ctr">
              <a:buNone/>
              <a:defRPr sz="5120"/>
            </a:lvl6pPr>
            <a:lvl7pPr marL="8778240" indent="0" algn="ctr">
              <a:buNone/>
              <a:defRPr sz="5120"/>
            </a:lvl7pPr>
            <a:lvl8pPr marL="10241280" indent="0" algn="ctr">
              <a:buNone/>
              <a:defRPr sz="5120"/>
            </a:lvl8pPr>
            <a:lvl9pPr marL="11704320" indent="0" algn="ctr">
              <a:buNone/>
              <a:defRPr sz="51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91880C6-352D-43A8-A100-BE8C39D99469}" type="datetime1">
              <a:rPr lang="en-US" smtClean="0"/>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253207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6E99EF-88AA-4815-A3BE-81C9EC84B41A}" type="datetime1">
              <a:rPr lang="en-US" smtClean="0"/>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1886540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5471167"/>
            <a:ext cx="2839212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245997" y="14686287"/>
            <a:ext cx="28392120" cy="4800598"/>
          </a:xfrm>
        </p:spPr>
        <p:txBody>
          <a:bodyPr/>
          <a:lstStyle>
            <a:lvl1pPr marL="0" indent="0">
              <a:buNone/>
              <a:defRPr sz="7680">
                <a:solidFill>
                  <a:schemeClr val="tx1"/>
                </a:solidFill>
              </a:defRPr>
            </a:lvl1pPr>
            <a:lvl2pPr marL="1463040" indent="0">
              <a:buNone/>
              <a:defRPr sz="6400">
                <a:solidFill>
                  <a:schemeClr val="tx1">
                    <a:tint val="75000"/>
                  </a:schemeClr>
                </a:solidFill>
              </a:defRPr>
            </a:lvl2pPr>
            <a:lvl3pPr marL="2926080" indent="0">
              <a:buNone/>
              <a:defRPr sz="5760">
                <a:solidFill>
                  <a:schemeClr val="tx1">
                    <a:tint val="75000"/>
                  </a:schemeClr>
                </a:solidFill>
              </a:defRPr>
            </a:lvl3pPr>
            <a:lvl4pPr marL="4389120" indent="0">
              <a:buNone/>
              <a:defRPr sz="5120">
                <a:solidFill>
                  <a:schemeClr val="tx1">
                    <a:tint val="75000"/>
                  </a:schemeClr>
                </a:solidFill>
              </a:defRPr>
            </a:lvl4pPr>
            <a:lvl5pPr marL="5852160" indent="0">
              <a:buNone/>
              <a:defRPr sz="5120">
                <a:solidFill>
                  <a:schemeClr val="tx1">
                    <a:tint val="75000"/>
                  </a:schemeClr>
                </a:solidFill>
              </a:defRPr>
            </a:lvl5pPr>
            <a:lvl6pPr marL="7315200" indent="0">
              <a:buNone/>
              <a:defRPr sz="5120">
                <a:solidFill>
                  <a:schemeClr val="tx1">
                    <a:tint val="75000"/>
                  </a:schemeClr>
                </a:solidFill>
              </a:defRPr>
            </a:lvl6pPr>
            <a:lvl7pPr marL="8778240" indent="0">
              <a:buNone/>
              <a:defRPr sz="5120">
                <a:solidFill>
                  <a:schemeClr val="tx1">
                    <a:tint val="75000"/>
                  </a:schemeClr>
                </a:solidFill>
              </a:defRPr>
            </a:lvl7pPr>
            <a:lvl8pPr marL="10241280" indent="0">
              <a:buNone/>
              <a:defRPr sz="5120">
                <a:solidFill>
                  <a:schemeClr val="tx1">
                    <a:tint val="75000"/>
                  </a:schemeClr>
                </a:solidFill>
              </a:defRPr>
            </a:lvl8pPr>
            <a:lvl9pPr marL="11704320" indent="0">
              <a:buNone/>
              <a:defRPr sz="5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9B09E0-BE02-46E8-9DFD-77AE351949CC}" type="datetime1">
              <a:rPr lang="en-US" smtClean="0"/>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2348155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0"/>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0"/>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8B9C0EF-9184-4C3A-9329-966AAB3BCACC}" type="datetime1">
              <a:rPr lang="en-US" smtClean="0"/>
              <a:t>8/27/2026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1936434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1" y="5379722"/>
            <a:ext cx="13926024"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4" name="Content Placeholder 3"/>
          <p:cNvSpPr>
            <a:spLocks noGrp="1"/>
          </p:cNvSpPr>
          <p:nvPr>
            <p:ph sz="half" idx="2"/>
          </p:nvPr>
        </p:nvSpPr>
        <p:spPr>
          <a:xfrm>
            <a:off x="2267431"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2"/>
            <a:ext cx="13994608"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9E2A29-975B-4D0E-802E-2DA1CC032D78}" type="datetime1">
              <a:rPr lang="en-US" smtClean="0"/>
              <a:t>8/27/2026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4098253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B205714-542D-4E40-BF0D-38476E00DD8D}" type="datetime1">
              <a:rPr lang="en-US" smtClean="0"/>
              <a:t>8/27/2026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21469824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6EC1DD-DFEF-47A5-BDFC-24ACF1EFAF30}" type="datetime1">
              <a:rPr lang="en-US" smtClean="0"/>
              <a:t>8/27/2026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35763497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40"/>
            </a:lvl1pPr>
            <a:lvl2pPr>
              <a:defRPr sz="8960"/>
            </a:lvl2pPr>
            <a:lvl3pPr>
              <a:defRPr sz="768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0"/>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9D12D11C-A9DF-4075-B460-4E632FCE1E1B}" type="datetime1">
              <a:rPr lang="en-US" smtClean="0"/>
              <a:t>8/27/2026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686886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DCE76B-4D25-40D9-945D-FC8B12DB5F37}" type="datetime1">
              <a:rPr lang="en-US" smtClean="0"/>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25139817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40"/>
            </a:lvl1pPr>
            <a:lvl2pPr marL="1463040" indent="0">
              <a:buNone/>
              <a:defRPr sz="8960"/>
            </a:lvl2pPr>
            <a:lvl3pPr marL="2926080" indent="0">
              <a:buNone/>
              <a:defRPr sz="7680"/>
            </a:lvl3pPr>
            <a:lvl4pPr marL="4389120" indent="0">
              <a:buNone/>
              <a:defRPr sz="6400"/>
            </a:lvl4pPr>
            <a:lvl5pPr marL="5852160" indent="0">
              <a:buNone/>
              <a:defRPr sz="6400"/>
            </a:lvl5pPr>
            <a:lvl6pPr marL="7315200" indent="0">
              <a:buNone/>
              <a:defRPr sz="6400"/>
            </a:lvl6pPr>
            <a:lvl7pPr marL="8778240" indent="0">
              <a:buNone/>
              <a:defRPr sz="6400"/>
            </a:lvl7pPr>
            <a:lvl8pPr marL="10241280" indent="0">
              <a:buNone/>
              <a:defRPr sz="6400"/>
            </a:lvl8pPr>
            <a:lvl9pPr marL="11704320" indent="0">
              <a:buNone/>
              <a:defRPr sz="6400"/>
            </a:lvl9pPr>
          </a:lstStyle>
          <a:p>
            <a:r>
              <a:rPr lang="en-US" dirty="0"/>
              <a:t>Click icon to add picture</a:t>
            </a:r>
          </a:p>
        </p:txBody>
      </p:sp>
      <p:sp>
        <p:nvSpPr>
          <p:cNvPr id="4" name="Text Placeholder 3"/>
          <p:cNvSpPr>
            <a:spLocks noGrp="1"/>
          </p:cNvSpPr>
          <p:nvPr>
            <p:ph type="body" sz="half" idx="2"/>
          </p:nvPr>
        </p:nvSpPr>
        <p:spPr>
          <a:xfrm>
            <a:off x="2267428" y="6583680"/>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60492F8-8092-4C19-A41A-4F7061BB478C}" type="datetime1">
              <a:rPr lang="en-US" smtClean="0"/>
              <a:t>8/27/2026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1312240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1EC8DB-E612-4D7F-BB34-0F59CEF8AD67}" type="datetime1">
              <a:rPr lang="en-US" smtClean="0"/>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24891883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1168400"/>
            <a:ext cx="709803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1168400"/>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0FFA95-34E3-478B-B8A1-F68BE9F90B08}" type="datetime1">
              <a:rPr lang="en-US" smtClean="0"/>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3908744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5471167"/>
            <a:ext cx="2839212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245997" y="14686287"/>
            <a:ext cx="28392120" cy="4800598"/>
          </a:xfrm>
        </p:spPr>
        <p:txBody>
          <a:bodyPr/>
          <a:lstStyle>
            <a:lvl1pPr marL="0" indent="0">
              <a:buNone/>
              <a:defRPr sz="7680">
                <a:solidFill>
                  <a:schemeClr val="tx1"/>
                </a:solidFill>
              </a:defRPr>
            </a:lvl1pPr>
            <a:lvl2pPr marL="1463040" indent="0">
              <a:buNone/>
              <a:defRPr sz="6400">
                <a:solidFill>
                  <a:schemeClr val="tx1">
                    <a:tint val="75000"/>
                  </a:schemeClr>
                </a:solidFill>
              </a:defRPr>
            </a:lvl2pPr>
            <a:lvl3pPr marL="2926080" indent="0">
              <a:buNone/>
              <a:defRPr sz="5760">
                <a:solidFill>
                  <a:schemeClr val="tx1">
                    <a:tint val="75000"/>
                  </a:schemeClr>
                </a:solidFill>
              </a:defRPr>
            </a:lvl3pPr>
            <a:lvl4pPr marL="4389120" indent="0">
              <a:buNone/>
              <a:defRPr sz="5120">
                <a:solidFill>
                  <a:schemeClr val="tx1">
                    <a:tint val="75000"/>
                  </a:schemeClr>
                </a:solidFill>
              </a:defRPr>
            </a:lvl4pPr>
            <a:lvl5pPr marL="5852160" indent="0">
              <a:buNone/>
              <a:defRPr sz="5120">
                <a:solidFill>
                  <a:schemeClr val="tx1">
                    <a:tint val="75000"/>
                  </a:schemeClr>
                </a:solidFill>
              </a:defRPr>
            </a:lvl5pPr>
            <a:lvl6pPr marL="7315200" indent="0">
              <a:buNone/>
              <a:defRPr sz="5120">
                <a:solidFill>
                  <a:schemeClr val="tx1">
                    <a:tint val="75000"/>
                  </a:schemeClr>
                </a:solidFill>
              </a:defRPr>
            </a:lvl6pPr>
            <a:lvl7pPr marL="8778240" indent="0">
              <a:buNone/>
              <a:defRPr sz="5120">
                <a:solidFill>
                  <a:schemeClr val="tx1">
                    <a:tint val="75000"/>
                  </a:schemeClr>
                </a:solidFill>
              </a:defRPr>
            </a:lvl7pPr>
            <a:lvl8pPr marL="10241280" indent="0">
              <a:buNone/>
              <a:defRPr sz="5120">
                <a:solidFill>
                  <a:schemeClr val="tx1">
                    <a:tint val="75000"/>
                  </a:schemeClr>
                </a:solidFill>
              </a:defRPr>
            </a:lvl8pPr>
            <a:lvl9pPr marL="11704320" indent="0">
              <a:buNone/>
              <a:defRPr sz="5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E4E851-6EEE-4C6E-8B95-EB0D48D1F348}" type="datetime1">
              <a:rPr lang="en-US" smtClean="0"/>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3030200" y="20374505"/>
            <a:ext cx="7406640" cy="1168400"/>
          </a:xfrm>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2647117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0"/>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0"/>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AEEBF3-4854-4FC4-9391-60C19926F4F8}" type="datetime1">
              <a:rPr lang="en-US" smtClean="0"/>
              <a:t>8/27/2026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9669780" y="20340325"/>
            <a:ext cx="7406640" cy="1168400"/>
          </a:xfrm>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1163145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1" y="5379722"/>
            <a:ext cx="13926024"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4" name="Content Placeholder 3"/>
          <p:cNvSpPr>
            <a:spLocks noGrp="1"/>
          </p:cNvSpPr>
          <p:nvPr>
            <p:ph sz="half" idx="2"/>
          </p:nvPr>
        </p:nvSpPr>
        <p:spPr>
          <a:xfrm>
            <a:off x="2267431"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2"/>
            <a:ext cx="13994608"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008C7BC-1EF8-48D2-93F5-05C6F83BDB52}" type="datetime1">
              <a:rPr lang="en-US" smtClean="0"/>
              <a:t>8/27/2026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9258995" y="20340325"/>
            <a:ext cx="7406640" cy="1168400"/>
          </a:xfrm>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3932933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6BA66A-C98E-4D27-9259-2FDFF427351E}" type="datetime1">
              <a:rPr lang="en-US" smtClean="0"/>
              <a:t>8/27/2026</a:t>
            </a:fld>
            <a:endParaRPr lang="en-US" dirty="0"/>
          </a:p>
        </p:txBody>
      </p:sp>
      <p:sp>
        <p:nvSpPr>
          <p:cNvPr id="5" name="Slide Number Placeholder 4"/>
          <p:cNvSpPr>
            <a:spLocks noGrp="1"/>
          </p:cNvSpPr>
          <p:nvPr>
            <p:ph type="sldNum" sz="quarter" idx="12"/>
          </p:nvPr>
        </p:nvSpPr>
        <p:spPr>
          <a:xfrm>
            <a:off x="12755880" y="20346795"/>
            <a:ext cx="7406640" cy="1168400"/>
          </a:xfrm>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3201220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641310-69F4-495B-886B-FD4CC60CBC77}" type="datetime1">
              <a:rPr lang="en-US" smtClean="0"/>
              <a:t>8/27/2026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12755880" y="20340325"/>
            <a:ext cx="7406640" cy="1168400"/>
          </a:xfrm>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1202365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40"/>
            </a:lvl1pPr>
            <a:lvl2pPr>
              <a:defRPr sz="8960"/>
            </a:lvl2pPr>
            <a:lvl3pPr>
              <a:defRPr sz="768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0"/>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436B3685-FBF1-4131-B857-F1779004472F}" type="datetime1">
              <a:rPr lang="en-US" smtClean="0"/>
              <a:t>8/27/2026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2755880" y="20340325"/>
            <a:ext cx="7406640" cy="1168400"/>
          </a:xfrm>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296543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40"/>
            </a:lvl1pPr>
            <a:lvl2pPr marL="1463040" indent="0">
              <a:buNone/>
              <a:defRPr sz="8960"/>
            </a:lvl2pPr>
            <a:lvl3pPr marL="2926080" indent="0">
              <a:buNone/>
              <a:defRPr sz="7680"/>
            </a:lvl3pPr>
            <a:lvl4pPr marL="4389120" indent="0">
              <a:buNone/>
              <a:defRPr sz="6400"/>
            </a:lvl4pPr>
            <a:lvl5pPr marL="5852160" indent="0">
              <a:buNone/>
              <a:defRPr sz="6400"/>
            </a:lvl5pPr>
            <a:lvl6pPr marL="7315200" indent="0">
              <a:buNone/>
              <a:defRPr sz="6400"/>
            </a:lvl6pPr>
            <a:lvl7pPr marL="8778240" indent="0">
              <a:buNone/>
              <a:defRPr sz="6400"/>
            </a:lvl7pPr>
            <a:lvl8pPr marL="10241280" indent="0">
              <a:buNone/>
              <a:defRPr sz="6400"/>
            </a:lvl8pPr>
            <a:lvl9pPr marL="11704320" indent="0">
              <a:buNone/>
              <a:defRPr sz="6400"/>
            </a:lvl9pPr>
          </a:lstStyle>
          <a:p>
            <a:r>
              <a:rPr lang="en-US" dirty="0"/>
              <a:t>Click icon to add picture</a:t>
            </a:r>
          </a:p>
        </p:txBody>
      </p:sp>
      <p:sp>
        <p:nvSpPr>
          <p:cNvPr id="4" name="Text Placeholder 3"/>
          <p:cNvSpPr>
            <a:spLocks noGrp="1"/>
          </p:cNvSpPr>
          <p:nvPr>
            <p:ph type="body" sz="half" idx="2"/>
          </p:nvPr>
        </p:nvSpPr>
        <p:spPr>
          <a:xfrm>
            <a:off x="2267428" y="6583680"/>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84409C5B-4D6E-4028-BA86-F167B0D61A6D}" type="datetime1">
              <a:rPr lang="en-US" smtClean="0"/>
              <a:t>8/27/2026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1D9764-54AE-47B6-8E0F-B32E36DEECC3}" type="slidenum">
              <a:rPr lang="en-US" smtClean="0"/>
              <a:t>‹#›</a:t>
            </a:fld>
            <a:endParaRPr lang="en-US" dirty="0"/>
          </a:p>
        </p:txBody>
      </p:sp>
    </p:spTree>
    <p:extLst>
      <p:ext uri="{BB962C8B-B14F-4D97-AF65-F5344CB8AC3E}">
        <p14:creationId xmlns:p14="http://schemas.microsoft.com/office/powerpoint/2010/main" val="91693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0"/>
            <a:ext cx="28392120" cy="139242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91440" tIns="45720" rIns="91440" bIns="45720" rtlCol="0" anchor="ctr"/>
          <a:lstStyle>
            <a:lvl1pPr algn="l">
              <a:defRPr sz="3840">
                <a:solidFill>
                  <a:schemeClr val="tx1">
                    <a:tint val="75000"/>
                  </a:schemeClr>
                </a:solidFill>
              </a:defRPr>
            </a:lvl1pPr>
          </a:lstStyle>
          <a:p>
            <a:fld id="{BD7E29A6-81FA-4489-ABCE-CFBB0154DFAB}" type="datetime1">
              <a:rPr lang="en-US" smtClean="0"/>
              <a:t>8/27/2026</a:t>
            </a:fld>
            <a:endParaRPr lang="en-US" dirty="0"/>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91440" tIns="45720" rIns="91440" bIns="45720" rtlCol="0" anchor="ctr"/>
          <a:lstStyle>
            <a:lvl1pPr algn="ctr">
              <a:defRPr sz="38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91440" tIns="45720" rIns="91440" bIns="45720" rtlCol="0" anchor="ctr"/>
          <a:lstStyle>
            <a:lvl1pPr algn="r">
              <a:defRPr sz="3840">
                <a:solidFill>
                  <a:schemeClr val="tx1">
                    <a:tint val="75000"/>
                  </a:schemeClr>
                </a:solidFill>
              </a:defRPr>
            </a:lvl1pPr>
          </a:lstStyle>
          <a:p>
            <a:fld id="{971D9764-54AE-47B6-8E0F-B32E36DEECC3}" type="slidenum">
              <a:rPr lang="en-US" smtClean="0"/>
              <a:t>‹#›</a:t>
            </a:fld>
            <a:endParaRPr lang="en-US" dirty="0"/>
          </a:p>
        </p:txBody>
      </p:sp>
    </p:spTree>
    <p:extLst>
      <p:ext uri="{BB962C8B-B14F-4D97-AF65-F5344CB8AC3E}">
        <p14:creationId xmlns:p14="http://schemas.microsoft.com/office/powerpoint/2010/main" val="108860343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l" defTabSz="2926080" rtl="0" eaLnBrk="1" latinLnBrk="0" hangingPunct="1">
        <a:lnSpc>
          <a:spcPct val="90000"/>
        </a:lnSpc>
        <a:spcBef>
          <a:spcPct val="0"/>
        </a:spcBef>
        <a:buNone/>
        <a:defRPr sz="14080" kern="1200">
          <a:solidFill>
            <a:schemeClr val="tx1"/>
          </a:solidFill>
          <a:latin typeface="+mj-lt"/>
          <a:ea typeface="+mj-ea"/>
          <a:cs typeface="+mj-cs"/>
        </a:defRPr>
      </a:lvl1pPr>
    </p:titleStyle>
    <p:bodyStyle>
      <a:lvl1pPr marL="731520" indent="-731520" algn="l" defTabSz="2926080" rtl="0" eaLnBrk="1" latinLnBrk="0" hangingPunct="1">
        <a:lnSpc>
          <a:spcPct val="90000"/>
        </a:lnSpc>
        <a:spcBef>
          <a:spcPts val="3200"/>
        </a:spcBef>
        <a:buFont typeface="Arial" panose="020B0604020202020204" pitchFamily="34" charset="0"/>
        <a:buChar char="•"/>
        <a:defRPr sz="8960" kern="1200">
          <a:solidFill>
            <a:schemeClr val="tx1"/>
          </a:solidFill>
          <a:latin typeface="+mn-lt"/>
          <a:ea typeface="+mn-ea"/>
          <a:cs typeface="+mn-cs"/>
        </a:defRPr>
      </a:lvl1pPr>
      <a:lvl2pPr marL="2194560" indent="-731520" algn="l" defTabSz="2926080" rtl="0" eaLnBrk="1" latinLnBrk="0" hangingPunct="1">
        <a:lnSpc>
          <a:spcPct val="90000"/>
        </a:lnSpc>
        <a:spcBef>
          <a:spcPts val="1600"/>
        </a:spcBef>
        <a:buFont typeface="Arial" panose="020B0604020202020204" pitchFamily="34" charset="0"/>
        <a:buChar char="•"/>
        <a:defRPr sz="7680" kern="1200">
          <a:solidFill>
            <a:schemeClr val="tx1"/>
          </a:solidFill>
          <a:latin typeface="+mn-lt"/>
          <a:ea typeface="+mn-ea"/>
          <a:cs typeface="+mn-cs"/>
        </a:defRPr>
      </a:lvl2pPr>
      <a:lvl3pPr marL="3657600" indent="-731520" algn="l" defTabSz="2926080" rtl="0" eaLnBrk="1" latinLnBrk="0" hangingPunct="1">
        <a:lnSpc>
          <a:spcPct val="90000"/>
        </a:lnSpc>
        <a:spcBef>
          <a:spcPts val="1600"/>
        </a:spcBef>
        <a:buFont typeface="Arial" panose="020B0604020202020204" pitchFamily="34" charset="0"/>
        <a:buChar char="•"/>
        <a:defRPr sz="6400" kern="1200">
          <a:solidFill>
            <a:schemeClr val="tx1"/>
          </a:solidFill>
          <a:latin typeface="+mn-lt"/>
          <a:ea typeface="+mn-ea"/>
          <a:cs typeface="+mn-cs"/>
        </a:defRPr>
      </a:lvl3pPr>
      <a:lvl4pPr marL="51206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4pPr>
      <a:lvl5pPr marL="658368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5pPr>
      <a:lvl6pPr marL="804672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6pPr>
      <a:lvl7pPr marL="950976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7pPr>
      <a:lvl8pPr marL="1097280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8pPr>
      <a:lvl9pPr marL="124358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9pPr>
    </p:bodyStyle>
    <p:otherStyle>
      <a:defPPr>
        <a:defRPr lang="en-US"/>
      </a:defPPr>
      <a:lvl1pPr marL="0" algn="l" defTabSz="2926080" rtl="0" eaLnBrk="1" latinLnBrk="0" hangingPunct="1">
        <a:defRPr sz="5760" kern="1200">
          <a:solidFill>
            <a:schemeClr val="tx1"/>
          </a:solidFill>
          <a:latin typeface="+mn-lt"/>
          <a:ea typeface="+mn-ea"/>
          <a:cs typeface="+mn-cs"/>
        </a:defRPr>
      </a:lvl1pPr>
      <a:lvl2pPr marL="1463040" algn="l" defTabSz="2926080" rtl="0" eaLnBrk="1" latinLnBrk="0" hangingPunct="1">
        <a:defRPr sz="5760" kern="1200">
          <a:solidFill>
            <a:schemeClr val="tx1"/>
          </a:solidFill>
          <a:latin typeface="+mn-lt"/>
          <a:ea typeface="+mn-ea"/>
          <a:cs typeface="+mn-cs"/>
        </a:defRPr>
      </a:lvl2pPr>
      <a:lvl3pPr marL="2926080" algn="l" defTabSz="2926080" rtl="0" eaLnBrk="1" latinLnBrk="0" hangingPunct="1">
        <a:defRPr sz="5760" kern="1200">
          <a:solidFill>
            <a:schemeClr val="tx1"/>
          </a:solidFill>
          <a:latin typeface="+mn-lt"/>
          <a:ea typeface="+mn-ea"/>
          <a:cs typeface="+mn-cs"/>
        </a:defRPr>
      </a:lvl3pPr>
      <a:lvl4pPr marL="4389120" algn="l" defTabSz="2926080" rtl="0" eaLnBrk="1" latinLnBrk="0" hangingPunct="1">
        <a:defRPr sz="5760" kern="1200">
          <a:solidFill>
            <a:schemeClr val="tx1"/>
          </a:solidFill>
          <a:latin typeface="+mn-lt"/>
          <a:ea typeface="+mn-ea"/>
          <a:cs typeface="+mn-cs"/>
        </a:defRPr>
      </a:lvl4pPr>
      <a:lvl5pPr marL="5852160" algn="l" defTabSz="2926080" rtl="0" eaLnBrk="1" latinLnBrk="0" hangingPunct="1">
        <a:defRPr sz="5760" kern="1200">
          <a:solidFill>
            <a:schemeClr val="tx1"/>
          </a:solidFill>
          <a:latin typeface="+mn-lt"/>
          <a:ea typeface="+mn-ea"/>
          <a:cs typeface="+mn-cs"/>
        </a:defRPr>
      </a:lvl5pPr>
      <a:lvl6pPr marL="7315200" algn="l" defTabSz="2926080" rtl="0" eaLnBrk="1" latinLnBrk="0" hangingPunct="1">
        <a:defRPr sz="5760" kern="1200">
          <a:solidFill>
            <a:schemeClr val="tx1"/>
          </a:solidFill>
          <a:latin typeface="+mn-lt"/>
          <a:ea typeface="+mn-ea"/>
          <a:cs typeface="+mn-cs"/>
        </a:defRPr>
      </a:lvl6pPr>
      <a:lvl7pPr marL="8778240" algn="l" defTabSz="2926080" rtl="0" eaLnBrk="1" latinLnBrk="0" hangingPunct="1">
        <a:defRPr sz="5760" kern="1200">
          <a:solidFill>
            <a:schemeClr val="tx1"/>
          </a:solidFill>
          <a:latin typeface="+mn-lt"/>
          <a:ea typeface="+mn-ea"/>
          <a:cs typeface="+mn-cs"/>
        </a:defRPr>
      </a:lvl7pPr>
      <a:lvl8pPr marL="10241280" algn="l" defTabSz="2926080" rtl="0" eaLnBrk="1" latinLnBrk="0" hangingPunct="1">
        <a:defRPr sz="5760" kern="1200">
          <a:solidFill>
            <a:schemeClr val="tx1"/>
          </a:solidFill>
          <a:latin typeface="+mn-lt"/>
          <a:ea typeface="+mn-ea"/>
          <a:cs typeface="+mn-cs"/>
        </a:defRPr>
      </a:lvl8pPr>
      <a:lvl9pPr marL="11704320" algn="l" defTabSz="2926080" rtl="0" eaLnBrk="1" latinLnBrk="0" hangingPunct="1">
        <a:defRPr sz="57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0"/>
            <a:ext cx="28392120" cy="139242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91440" tIns="45720" rIns="91440" bIns="45720" rtlCol="0" anchor="ctr"/>
          <a:lstStyle>
            <a:lvl1pPr algn="l">
              <a:defRPr sz="3840">
                <a:solidFill>
                  <a:schemeClr val="tx1">
                    <a:tint val="75000"/>
                  </a:schemeClr>
                </a:solidFill>
              </a:defRPr>
            </a:lvl1pPr>
          </a:lstStyle>
          <a:p>
            <a:fld id="{42439E6A-0D51-4D14-B304-7084DDA6E2BD}" type="datetime1">
              <a:rPr lang="en-US" smtClean="0"/>
              <a:t>8/27/2026</a:t>
            </a:fld>
            <a:endParaRPr lang="en-US" dirty="0"/>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91440" tIns="45720" rIns="91440" bIns="45720" rtlCol="0" anchor="ctr"/>
          <a:lstStyle>
            <a:lvl1pPr algn="ctr">
              <a:defRPr sz="38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91440" tIns="45720" rIns="91440" bIns="45720" rtlCol="0" anchor="ctr"/>
          <a:lstStyle>
            <a:lvl1pPr algn="r">
              <a:defRPr sz="3840">
                <a:solidFill>
                  <a:schemeClr val="tx1">
                    <a:tint val="75000"/>
                  </a:schemeClr>
                </a:solidFill>
              </a:defRPr>
            </a:lvl1pPr>
          </a:lstStyle>
          <a:p>
            <a:fld id="{971D9764-54AE-47B6-8E0F-B32E36DEECC3}" type="slidenum">
              <a:rPr lang="en-US" smtClean="0"/>
              <a:t>‹#›</a:t>
            </a:fld>
            <a:endParaRPr lang="en-US" dirty="0"/>
          </a:p>
        </p:txBody>
      </p:sp>
    </p:spTree>
    <p:extLst>
      <p:ext uri="{BB962C8B-B14F-4D97-AF65-F5344CB8AC3E}">
        <p14:creationId xmlns:p14="http://schemas.microsoft.com/office/powerpoint/2010/main" val="809276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dt="0"/>
  <p:txStyles>
    <p:titleStyle>
      <a:lvl1pPr algn="l" defTabSz="2926080" rtl="0" eaLnBrk="1" latinLnBrk="0" hangingPunct="1">
        <a:lnSpc>
          <a:spcPct val="90000"/>
        </a:lnSpc>
        <a:spcBef>
          <a:spcPct val="0"/>
        </a:spcBef>
        <a:buNone/>
        <a:defRPr sz="14080" kern="1200">
          <a:solidFill>
            <a:schemeClr val="tx1"/>
          </a:solidFill>
          <a:latin typeface="+mj-lt"/>
          <a:ea typeface="+mj-ea"/>
          <a:cs typeface="+mj-cs"/>
        </a:defRPr>
      </a:lvl1pPr>
    </p:titleStyle>
    <p:bodyStyle>
      <a:lvl1pPr marL="731520" indent="-731520" algn="l" defTabSz="2926080" rtl="0" eaLnBrk="1" latinLnBrk="0" hangingPunct="1">
        <a:lnSpc>
          <a:spcPct val="90000"/>
        </a:lnSpc>
        <a:spcBef>
          <a:spcPts val="3200"/>
        </a:spcBef>
        <a:buFont typeface="Arial" panose="020B0604020202020204" pitchFamily="34" charset="0"/>
        <a:buChar char="•"/>
        <a:defRPr sz="8960" kern="1200">
          <a:solidFill>
            <a:schemeClr val="tx1"/>
          </a:solidFill>
          <a:latin typeface="+mn-lt"/>
          <a:ea typeface="+mn-ea"/>
          <a:cs typeface="+mn-cs"/>
        </a:defRPr>
      </a:lvl1pPr>
      <a:lvl2pPr marL="2194560" indent="-731520" algn="l" defTabSz="2926080" rtl="0" eaLnBrk="1" latinLnBrk="0" hangingPunct="1">
        <a:lnSpc>
          <a:spcPct val="90000"/>
        </a:lnSpc>
        <a:spcBef>
          <a:spcPts val="1600"/>
        </a:spcBef>
        <a:buFont typeface="Arial" panose="020B0604020202020204" pitchFamily="34" charset="0"/>
        <a:buChar char="•"/>
        <a:defRPr sz="7680" kern="1200">
          <a:solidFill>
            <a:schemeClr val="tx1"/>
          </a:solidFill>
          <a:latin typeface="+mn-lt"/>
          <a:ea typeface="+mn-ea"/>
          <a:cs typeface="+mn-cs"/>
        </a:defRPr>
      </a:lvl2pPr>
      <a:lvl3pPr marL="3657600" indent="-731520" algn="l" defTabSz="2926080" rtl="0" eaLnBrk="1" latinLnBrk="0" hangingPunct="1">
        <a:lnSpc>
          <a:spcPct val="90000"/>
        </a:lnSpc>
        <a:spcBef>
          <a:spcPts val="1600"/>
        </a:spcBef>
        <a:buFont typeface="Arial" panose="020B0604020202020204" pitchFamily="34" charset="0"/>
        <a:buChar char="•"/>
        <a:defRPr sz="6400" kern="1200">
          <a:solidFill>
            <a:schemeClr val="tx1"/>
          </a:solidFill>
          <a:latin typeface="+mn-lt"/>
          <a:ea typeface="+mn-ea"/>
          <a:cs typeface="+mn-cs"/>
        </a:defRPr>
      </a:lvl3pPr>
      <a:lvl4pPr marL="51206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4pPr>
      <a:lvl5pPr marL="658368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5pPr>
      <a:lvl6pPr marL="804672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6pPr>
      <a:lvl7pPr marL="950976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7pPr>
      <a:lvl8pPr marL="1097280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8pPr>
      <a:lvl9pPr marL="124358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9pPr>
    </p:bodyStyle>
    <p:otherStyle>
      <a:defPPr>
        <a:defRPr lang="en-US"/>
      </a:defPPr>
      <a:lvl1pPr marL="0" algn="l" defTabSz="2926080" rtl="0" eaLnBrk="1" latinLnBrk="0" hangingPunct="1">
        <a:defRPr sz="5760" kern="1200">
          <a:solidFill>
            <a:schemeClr val="tx1"/>
          </a:solidFill>
          <a:latin typeface="+mn-lt"/>
          <a:ea typeface="+mn-ea"/>
          <a:cs typeface="+mn-cs"/>
        </a:defRPr>
      </a:lvl1pPr>
      <a:lvl2pPr marL="1463040" algn="l" defTabSz="2926080" rtl="0" eaLnBrk="1" latinLnBrk="0" hangingPunct="1">
        <a:defRPr sz="5760" kern="1200">
          <a:solidFill>
            <a:schemeClr val="tx1"/>
          </a:solidFill>
          <a:latin typeface="+mn-lt"/>
          <a:ea typeface="+mn-ea"/>
          <a:cs typeface="+mn-cs"/>
        </a:defRPr>
      </a:lvl2pPr>
      <a:lvl3pPr marL="2926080" algn="l" defTabSz="2926080" rtl="0" eaLnBrk="1" latinLnBrk="0" hangingPunct="1">
        <a:defRPr sz="5760" kern="1200">
          <a:solidFill>
            <a:schemeClr val="tx1"/>
          </a:solidFill>
          <a:latin typeface="+mn-lt"/>
          <a:ea typeface="+mn-ea"/>
          <a:cs typeface="+mn-cs"/>
        </a:defRPr>
      </a:lvl3pPr>
      <a:lvl4pPr marL="4389120" algn="l" defTabSz="2926080" rtl="0" eaLnBrk="1" latinLnBrk="0" hangingPunct="1">
        <a:defRPr sz="5760" kern="1200">
          <a:solidFill>
            <a:schemeClr val="tx1"/>
          </a:solidFill>
          <a:latin typeface="+mn-lt"/>
          <a:ea typeface="+mn-ea"/>
          <a:cs typeface="+mn-cs"/>
        </a:defRPr>
      </a:lvl4pPr>
      <a:lvl5pPr marL="5852160" algn="l" defTabSz="2926080" rtl="0" eaLnBrk="1" latinLnBrk="0" hangingPunct="1">
        <a:defRPr sz="5760" kern="1200">
          <a:solidFill>
            <a:schemeClr val="tx1"/>
          </a:solidFill>
          <a:latin typeface="+mn-lt"/>
          <a:ea typeface="+mn-ea"/>
          <a:cs typeface="+mn-cs"/>
        </a:defRPr>
      </a:lvl5pPr>
      <a:lvl6pPr marL="7315200" algn="l" defTabSz="2926080" rtl="0" eaLnBrk="1" latinLnBrk="0" hangingPunct="1">
        <a:defRPr sz="5760" kern="1200">
          <a:solidFill>
            <a:schemeClr val="tx1"/>
          </a:solidFill>
          <a:latin typeface="+mn-lt"/>
          <a:ea typeface="+mn-ea"/>
          <a:cs typeface="+mn-cs"/>
        </a:defRPr>
      </a:lvl6pPr>
      <a:lvl7pPr marL="8778240" algn="l" defTabSz="2926080" rtl="0" eaLnBrk="1" latinLnBrk="0" hangingPunct="1">
        <a:defRPr sz="5760" kern="1200">
          <a:solidFill>
            <a:schemeClr val="tx1"/>
          </a:solidFill>
          <a:latin typeface="+mn-lt"/>
          <a:ea typeface="+mn-ea"/>
          <a:cs typeface="+mn-cs"/>
        </a:defRPr>
      </a:lvl7pPr>
      <a:lvl8pPr marL="10241280" algn="l" defTabSz="2926080" rtl="0" eaLnBrk="1" latinLnBrk="0" hangingPunct="1">
        <a:defRPr sz="5760" kern="1200">
          <a:solidFill>
            <a:schemeClr val="tx1"/>
          </a:solidFill>
          <a:latin typeface="+mn-lt"/>
          <a:ea typeface="+mn-ea"/>
          <a:cs typeface="+mn-cs"/>
        </a:defRPr>
      </a:lvl8pPr>
      <a:lvl9pPr marL="11704320" algn="l" defTabSz="2926080" rtl="0" eaLnBrk="1" latinLnBrk="0" hangingPunct="1">
        <a:defRPr sz="5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svg"/><Relationship Id="rId7" Type="http://schemas.openxmlformats.org/officeDocument/2006/relationships/image" Target="../media/image41.sv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0.svg"/><Relationship Id="rId5" Type="http://schemas.openxmlformats.org/officeDocument/2006/relationships/image" Target="../media/image39.svg"/><Relationship Id="rId4" Type="http://schemas.openxmlformats.org/officeDocument/2006/relationships/image" Target="../media/image38.svg"/></Relationships>
</file>

<file path=ppt/slides/_rels/slide14.xml.rels><?xml version="1.0" encoding="UTF-8" standalone="yes"?>
<Relationships xmlns="http://schemas.openxmlformats.org/package/2006/relationships"><Relationship Id="rId3" Type="http://schemas.openxmlformats.org/officeDocument/2006/relationships/hyperlink" Target="http://www.hwy62pec1.ca/"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43.svg"/></Relationships>
</file>

<file path=ppt/slides/_rels/slide15.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hyperlink" Target="mailto:comments@highway652extension.ca" TargetMode="External"/><Relationship Id="rId7" Type="http://schemas.microsoft.com/office/2007/relationships/hdphoto" Target="../media/hdphoto2.wdp"/><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45.png"/><Relationship Id="rId11" Type="http://schemas.openxmlformats.org/officeDocument/2006/relationships/image" Target="../media/image8.png"/><Relationship Id="rId5" Type="http://schemas.microsoft.com/office/2007/relationships/hdphoto" Target="../media/hdphoto1.wdp"/><Relationship Id="rId10" Type="http://schemas.openxmlformats.org/officeDocument/2006/relationships/hyperlink" Target="http://www.hwy62pec1.ca/" TargetMode="External"/><Relationship Id="rId4" Type="http://schemas.openxmlformats.org/officeDocument/2006/relationships/image" Target="../media/image44.png"/><Relationship Id="rId9" Type="http://schemas.openxmlformats.org/officeDocument/2006/relationships/image" Target="../media/image47.sv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sv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 Id="rId9" Type="http://schemas.openxmlformats.org/officeDocument/2006/relationships/image" Target="../media/image24.svg"/></Relationships>
</file>

<file path=ppt/slides/_rels/slide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27.sv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9.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0AD"/>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E3845B1-5F46-4DFE-817A-4DE778428291}"/>
              </a:ext>
            </a:extLst>
          </p:cNvPr>
          <p:cNvPicPr>
            <a:picLocks noChangeAspect="1"/>
          </p:cNvPicPr>
          <p:nvPr/>
        </p:nvPicPr>
        <p:blipFill>
          <a:blip r:embed="rId3"/>
          <a:stretch>
            <a:fillRect/>
          </a:stretch>
        </p:blipFill>
        <p:spPr>
          <a:xfrm>
            <a:off x="25887792" y="304800"/>
            <a:ext cx="6675741" cy="962006"/>
          </a:xfrm>
          <a:prstGeom prst="rect">
            <a:avLst/>
          </a:prstGeom>
        </p:spPr>
      </p:pic>
      <p:sp>
        <p:nvSpPr>
          <p:cNvPr id="4" name="Rectangle 3">
            <a:extLst>
              <a:ext uri="{FF2B5EF4-FFF2-40B4-BE49-F238E27FC236}">
                <a16:creationId xmlns:a16="http://schemas.microsoft.com/office/drawing/2014/main" id="{8BD599BA-B551-44E8-92A5-0CF7642ED347}"/>
              </a:ext>
            </a:extLst>
          </p:cNvPr>
          <p:cNvSpPr/>
          <p:nvPr/>
        </p:nvSpPr>
        <p:spPr>
          <a:xfrm>
            <a:off x="14935472" y="-1905000"/>
            <a:ext cx="17430478" cy="16317533"/>
          </a:xfrm>
          <a:prstGeom prst="rect">
            <a:avLst/>
          </a:prstGeom>
          <a:noFill/>
          <a:effectLst/>
        </p:spPr>
        <p:txBody>
          <a:bodyPr wrap="square" lIns="199505" tIns="99753" rIns="199505" bIns="99753">
            <a:spAutoFit/>
          </a:bodyPr>
          <a:lstStyle/>
          <a:p>
            <a:pPr algn="ctr" defTabSz="1995038">
              <a:defRPr/>
            </a:pPr>
            <a:r>
              <a:rPr lang="en-US" sz="104726" b="1" dirty="0">
                <a:ln w="0"/>
                <a:solidFill>
                  <a:srgbClr val="0079B3"/>
                </a:solidFill>
                <a:latin typeface="Arial" panose="020B0604020202020204" pitchFamily="34" charset="0"/>
                <a:ea typeface="Gadugi" panose="020B0502040204020203" pitchFamily="34" charset="0"/>
                <a:cs typeface="Arial" panose="020B0604020202020204" pitchFamily="34" charset="0"/>
              </a:rPr>
              <a:t>62</a:t>
            </a:r>
          </a:p>
        </p:txBody>
      </p:sp>
      <p:sp>
        <p:nvSpPr>
          <p:cNvPr id="10" name="Rectangle 9">
            <a:extLst>
              <a:ext uri="{FF2B5EF4-FFF2-40B4-BE49-F238E27FC236}">
                <a16:creationId xmlns:a16="http://schemas.microsoft.com/office/drawing/2014/main" id="{8A26B4F4-F7F7-4822-B484-31DFD84AE8E9}"/>
              </a:ext>
            </a:extLst>
          </p:cNvPr>
          <p:cNvSpPr/>
          <p:nvPr/>
        </p:nvSpPr>
        <p:spPr>
          <a:xfrm>
            <a:off x="552450" y="12274879"/>
            <a:ext cx="31676436" cy="3368796"/>
          </a:xfrm>
          <a:prstGeom prst="rect">
            <a:avLst/>
          </a:prstGeom>
          <a:noFill/>
        </p:spPr>
        <p:txBody>
          <a:bodyPr wrap="square" lIns="199505" tIns="99753" rIns="199505" bIns="99753">
            <a:spAutoFit/>
          </a:bodyPr>
          <a:lstStyle/>
          <a:p>
            <a:r>
              <a:rPr lang="en-US" sz="11782" b="1" dirty="0">
                <a:ln w="0"/>
                <a:solidFill>
                  <a:prstClr val="white"/>
                </a:solidFill>
                <a:latin typeface="Arial" panose="020B0604020202020204" pitchFamily="34" charset="0"/>
                <a:cs typeface="Arial" panose="020B0604020202020204" pitchFamily="34" charset="0"/>
              </a:rPr>
              <a:t>Highway 62 Intersection Improvements </a:t>
            </a:r>
          </a:p>
          <a:p>
            <a:r>
              <a:rPr lang="en-US" sz="8800" dirty="0">
                <a:ln w="0"/>
                <a:solidFill>
                  <a:prstClr val="white"/>
                </a:solidFill>
                <a:latin typeface="Arial" panose="020B0604020202020204" pitchFamily="34" charset="0"/>
                <a:cs typeface="Arial" panose="020B0604020202020204" pitchFamily="34" charset="0"/>
              </a:rPr>
              <a:t>Public Information Centre</a:t>
            </a:r>
          </a:p>
        </p:txBody>
      </p:sp>
      <p:sp>
        <p:nvSpPr>
          <p:cNvPr id="13" name="Rectangle 12">
            <a:extLst>
              <a:ext uri="{FF2B5EF4-FFF2-40B4-BE49-F238E27FC236}">
                <a16:creationId xmlns:a16="http://schemas.microsoft.com/office/drawing/2014/main" id="{9CE52E1B-5AF3-446B-9C5F-97424C0E560A}"/>
              </a:ext>
            </a:extLst>
          </p:cNvPr>
          <p:cNvSpPr/>
          <p:nvPr/>
        </p:nvSpPr>
        <p:spPr>
          <a:xfrm>
            <a:off x="620982" y="17161389"/>
            <a:ext cx="31676436" cy="2383911"/>
          </a:xfrm>
          <a:prstGeom prst="rect">
            <a:avLst/>
          </a:prstGeom>
          <a:noFill/>
        </p:spPr>
        <p:txBody>
          <a:bodyPr wrap="square" lIns="199505" tIns="99753" rIns="199505" bIns="99753">
            <a:spAutoFit/>
          </a:bodyPr>
          <a:lstStyle/>
          <a:p>
            <a:pPr defTabSz="1995038">
              <a:defRPr/>
            </a:pPr>
            <a:r>
              <a:rPr lang="en-US" sz="7200" dirty="0">
                <a:ln w="0"/>
                <a:solidFill>
                  <a:prstClr val="white"/>
                </a:solidFill>
                <a:latin typeface="Arial" panose="020B0604020202020204" pitchFamily="34" charset="0"/>
                <a:cs typeface="Arial" panose="020B0604020202020204" pitchFamily="34" charset="0"/>
              </a:rPr>
              <a:t>Detail Design and Class Environmental Assessment Study</a:t>
            </a:r>
          </a:p>
          <a:p>
            <a:pPr defTabSz="1995038">
              <a:defRPr/>
            </a:pPr>
            <a:r>
              <a:rPr lang="en-US" sz="6982" dirty="0">
                <a:ln w="0"/>
                <a:solidFill>
                  <a:prstClr val="white"/>
                </a:solidFill>
                <a:latin typeface="Arial" panose="020B0604020202020204" pitchFamily="34" charset="0"/>
                <a:cs typeface="Arial" panose="020B0604020202020204" pitchFamily="34" charset="0"/>
              </a:rPr>
              <a:t>GWP 4077-20-00</a:t>
            </a:r>
          </a:p>
        </p:txBody>
      </p:sp>
      <p:sp>
        <p:nvSpPr>
          <p:cNvPr id="8" name="Flowchart: Process 7">
            <a:extLst>
              <a:ext uri="{FF2B5EF4-FFF2-40B4-BE49-F238E27FC236}">
                <a16:creationId xmlns:a16="http://schemas.microsoft.com/office/drawing/2014/main" id="{51B53CC9-B575-1A9C-E9E3-859E803E4E20}"/>
              </a:ext>
            </a:extLst>
          </p:cNvPr>
          <p:cNvSpPr/>
          <p:nvPr/>
        </p:nvSpPr>
        <p:spPr>
          <a:xfrm>
            <a:off x="0" y="20497801"/>
            <a:ext cx="32918400" cy="1447799"/>
          </a:xfrm>
          <a:prstGeom prst="flowChartProcess">
            <a:avLst/>
          </a:prstGeom>
          <a:solidFill>
            <a:srgbClr val="5959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dirty="0">
                <a:latin typeface="Arial" panose="020B0604020202020204" pitchFamily="34" charset="0"/>
                <a:cs typeface="Arial" panose="020B0604020202020204" pitchFamily="34" charset="0"/>
              </a:rPr>
              <a:t>www.hwy62pec1.ca</a:t>
            </a:r>
          </a:p>
        </p:txBody>
      </p:sp>
    </p:spTree>
    <p:extLst>
      <p:ext uri="{BB962C8B-B14F-4D97-AF65-F5344CB8AC3E}">
        <p14:creationId xmlns:p14="http://schemas.microsoft.com/office/powerpoint/2010/main" val="1213777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6F3E7-7C20-9DD7-316E-EBE2EBDB02D9}"/>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21F2679-AF38-6BB9-4B60-CDE624D72F72}"/>
              </a:ext>
            </a:extLst>
          </p:cNvPr>
          <p:cNvPicPr>
            <a:picLocks noChangeAspect="1"/>
          </p:cNvPicPr>
          <p:nvPr/>
        </p:nvPicPr>
        <p:blipFill>
          <a:blip r:embed="rId3" cstate="print">
            <a:extLst>
              <a:ext uri="{28A0092B-C50C-407E-A947-70E740481C1C}">
                <a14:useLocalDpi xmlns:a14="http://schemas.microsoft.com/office/drawing/2010/main" val="0"/>
              </a:ext>
            </a:extLst>
          </a:blip>
          <a:srcRect l="2179" t="2475" r="1145" b="1145"/>
          <a:stretch>
            <a:fillRect/>
          </a:stretch>
        </p:blipFill>
        <p:spPr>
          <a:xfrm>
            <a:off x="1030599" y="2040303"/>
            <a:ext cx="30857202" cy="19905295"/>
          </a:xfrm>
          <a:prstGeom prst="rect">
            <a:avLst/>
          </a:prstGeom>
        </p:spPr>
      </p:pic>
      <p:sp>
        <p:nvSpPr>
          <p:cNvPr id="46" name="Rectangle 45">
            <a:extLst>
              <a:ext uri="{FF2B5EF4-FFF2-40B4-BE49-F238E27FC236}">
                <a16:creationId xmlns:a16="http://schemas.microsoft.com/office/drawing/2014/main" id="{B0E1D9CB-B0E6-3606-83FC-7D85908A57DD}"/>
              </a:ext>
            </a:extLst>
          </p:cNvPr>
          <p:cNvSpPr/>
          <p:nvPr/>
        </p:nvSpPr>
        <p:spPr>
          <a:xfrm>
            <a:off x="1828800" y="2"/>
            <a:ext cx="29223478" cy="1353748"/>
          </a:xfrm>
          <a:prstGeom prst="rect">
            <a:avLst/>
          </a:prstGeom>
          <a:solidFill>
            <a:srgbClr val="65605F"/>
          </a:solidFill>
          <a:ln>
            <a:solidFill>
              <a:srgbClr val="0079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181" dirty="0"/>
          </a:p>
        </p:txBody>
      </p:sp>
      <p:sp>
        <p:nvSpPr>
          <p:cNvPr id="4" name="TextBox 3">
            <a:extLst>
              <a:ext uri="{FF2B5EF4-FFF2-40B4-BE49-F238E27FC236}">
                <a16:creationId xmlns:a16="http://schemas.microsoft.com/office/drawing/2014/main" id="{A681F998-5F56-676B-4B97-67737B8F86A0}"/>
              </a:ext>
            </a:extLst>
          </p:cNvPr>
          <p:cNvSpPr txBox="1"/>
          <p:nvPr/>
        </p:nvSpPr>
        <p:spPr>
          <a:xfrm>
            <a:off x="0" y="-95363"/>
            <a:ext cx="32918400" cy="1544479"/>
          </a:xfrm>
          <a:prstGeom prst="rect">
            <a:avLst/>
          </a:prstGeom>
          <a:solidFill>
            <a:srgbClr val="0079B3"/>
          </a:solidFill>
          <a:ln>
            <a:solidFill>
              <a:srgbClr val="0079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4000">
                <a:solidFill>
                  <a:schemeClr val="bg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9000" dirty="0"/>
              <a:t>Conceptual Landscape Plan  </a:t>
            </a:r>
          </a:p>
        </p:txBody>
      </p:sp>
      <p:sp>
        <p:nvSpPr>
          <p:cNvPr id="2" name="TextBox 1">
            <a:extLst>
              <a:ext uri="{FF2B5EF4-FFF2-40B4-BE49-F238E27FC236}">
                <a16:creationId xmlns:a16="http://schemas.microsoft.com/office/drawing/2014/main" id="{F0EB0508-62B1-2E8D-7208-3BD68C3318CB}"/>
              </a:ext>
            </a:extLst>
          </p:cNvPr>
          <p:cNvSpPr txBox="1"/>
          <p:nvPr/>
        </p:nvSpPr>
        <p:spPr>
          <a:xfrm>
            <a:off x="10210800" y="16840200"/>
            <a:ext cx="2819400" cy="1323439"/>
          </a:xfrm>
          <a:prstGeom prst="rect">
            <a:avLst/>
          </a:prstGeom>
          <a:solidFill>
            <a:schemeClr val="bg1"/>
          </a:solidFill>
        </p:spPr>
        <p:txBody>
          <a:bodyPr wrap="square" rtlCol="0">
            <a:spAutoFit/>
          </a:bodyPr>
          <a:lstStyle/>
          <a:p>
            <a:r>
              <a:rPr lang="en-US" sz="1600" dirty="0">
                <a:latin typeface="Arial" panose="020B0604020202020204" pitchFamily="34" charset="0"/>
                <a:cs typeface="Arial" panose="020B0604020202020204" pitchFamily="34" charset="0"/>
              </a:rPr>
              <a:t>SEED MIXES WILL BE REVIEWED WITH THE MINISTRY AND CONFIRMED IN THE FINAL LANDSCAPE PLAN.</a:t>
            </a:r>
          </a:p>
        </p:txBody>
      </p:sp>
      <p:sp>
        <p:nvSpPr>
          <p:cNvPr id="3" name="Rectangle 2">
            <a:extLst>
              <a:ext uri="{FF2B5EF4-FFF2-40B4-BE49-F238E27FC236}">
                <a16:creationId xmlns:a16="http://schemas.microsoft.com/office/drawing/2014/main" id="{014C58C2-49AD-88D4-5B7C-4EE349A03BEB}"/>
              </a:ext>
            </a:extLst>
          </p:cNvPr>
          <p:cNvSpPr/>
          <p:nvPr/>
        </p:nvSpPr>
        <p:spPr>
          <a:xfrm>
            <a:off x="13913907" y="20726400"/>
            <a:ext cx="2514600" cy="4953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6718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77434-1DC9-9B5D-B8C6-2BF0D2BFC82B}"/>
            </a:ext>
          </a:extLst>
        </p:cNvPr>
        <p:cNvGrpSpPr/>
        <p:nvPr/>
      </p:nvGrpSpPr>
      <p:grpSpPr>
        <a:xfrm>
          <a:off x="0" y="0"/>
          <a:ext cx="0" cy="0"/>
          <a:chOff x="0" y="0"/>
          <a:chExt cx="0" cy="0"/>
        </a:xfrm>
      </p:grpSpPr>
      <p:sp>
        <p:nvSpPr>
          <p:cNvPr id="46" name="Rectangle 45">
            <a:extLst>
              <a:ext uri="{FF2B5EF4-FFF2-40B4-BE49-F238E27FC236}">
                <a16:creationId xmlns:a16="http://schemas.microsoft.com/office/drawing/2014/main" id="{DC4497AB-6A74-DA7B-2A26-B8C0C71F8284}"/>
              </a:ext>
            </a:extLst>
          </p:cNvPr>
          <p:cNvSpPr/>
          <p:nvPr/>
        </p:nvSpPr>
        <p:spPr>
          <a:xfrm>
            <a:off x="1828800" y="2"/>
            <a:ext cx="29223478" cy="1353748"/>
          </a:xfrm>
          <a:prstGeom prst="rect">
            <a:avLst/>
          </a:prstGeom>
          <a:solidFill>
            <a:srgbClr val="65605F"/>
          </a:solidFill>
          <a:ln>
            <a:solidFill>
              <a:srgbClr val="0079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181" dirty="0"/>
          </a:p>
        </p:txBody>
      </p:sp>
      <p:sp>
        <p:nvSpPr>
          <p:cNvPr id="4" name="TextBox 3">
            <a:extLst>
              <a:ext uri="{FF2B5EF4-FFF2-40B4-BE49-F238E27FC236}">
                <a16:creationId xmlns:a16="http://schemas.microsoft.com/office/drawing/2014/main" id="{425F6361-2139-85A8-0B7C-2B3CEFC0EA84}"/>
              </a:ext>
            </a:extLst>
          </p:cNvPr>
          <p:cNvSpPr txBox="1"/>
          <p:nvPr/>
        </p:nvSpPr>
        <p:spPr>
          <a:xfrm>
            <a:off x="0" y="-95363"/>
            <a:ext cx="32918400" cy="1544479"/>
          </a:xfrm>
          <a:prstGeom prst="rect">
            <a:avLst/>
          </a:prstGeom>
          <a:solidFill>
            <a:srgbClr val="0079B3"/>
          </a:solidFill>
          <a:ln>
            <a:solidFill>
              <a:srgbClr val="0079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4000">
                <a:solidFill>
                  <a:schemeClr val="bg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9000" dirty="0"/>
              <a:t>Construction Staging and Traffic Management</a:t>
            </a:r>
          </a:p>
        </p:txBody>
      </p:sp>
      <p:sp>
        <p:nvSpPr>
          <p:cNvPr id="3" name="Slide Number Placeholder 2">
            <a:extLst>
              <a:ext uri="{FF2B5EF4-FFF2-40B4-BE49-F238E27FC236}">
                <a16:creationId xmlns:a16="http://schemas.microsoft.com/office/drawing/2014/main" id="{2B238DC8-073C-AF6E-2209-602920978E72}"/>
              </a:ext>
            </a:extLst>
          </p:cNvPr>
          <p:cNvSpPr>
            <a:spLocks noGrp="1"/>
          </p:cNvSpPr>
          <p:nvPr>
            <p:ph type="sldNum" sz="quarter" idx="12"/>
          </p:nvPr>
        </p:nvSpPr>
        <p:spPr>
          <a:xfrm>
            <a:off x="25069800" y="20777198"/>
            <a:ext cx="7406640" cy="1168400"/>
          </a:xfrm>
        </p:spPr>
        <p:txBody>
          <a:bodyPr/>
          <a:lstStyle/>
          <a:p>
            <a:fld id="{971D9764-54AE-47B6-8E0F-B32E36DEECC3}" type="slidenum">
              <a:rPr lang="en-US" smtClean="0"/>
              <a:t>11</a:t>
            </a:fld>
            <a:endParaRPr lang="en-US" dirty="0"/>
          </a:p>
        </p:txBody>
      </p:sp>
      <p:sp>
        <p:nvSpPr>
          <p:cNvPr id="5" name="TextBox 4">
            <a:extLst>
              <a:ext uri="{FF2B5EF4-FFF2-40B4-BE49-F238E27FC236}">
                <a16:creationId xmlns:a16="http://schemas.microsoft.com/office/drawing/2014/main" id="{AD1A4D55-7886-3B2C-02EC-EA36E445EB48}"/>
              </a:ext>
            </a:extLst>
          </p:cNvPr>
          <p:cNvSpPr txBox="1"/>
          <p:nvPr/>
        </p:nvSpPr>
        <p:spPr>
          <a:xfrm>
            <a:off x="893656" y="2275731"/>
            <a:ext cx="17637531" cy="2308324"/>
          </a:xfrm>
          <a:prstGeom prst="rect">
            <a:avLst/>
          </a:prstGeom>
          <a:noFill/>
        </p:spPr>
        <p:txBody>
          <a:bodyPr wrap="square">
            <a:spAutoFit/>
          </a:bodyPr>
          <a:lstStyle/>
          <a:p>
            <a:pPr marL="0" marR="0">
              <a:buNone/>
            </a:pPr>
            <a:r>
              <a:rPr lang="en-CA" sz="4400" dirty="0">
                <a:effectLst/>
                <a:latin typeface="Arial" panose="020B0604020202020204" pitchFamily="34" charset="0"/>
                <a:ea typeface="Calibri" panose="020F0502020204030204" pitchFamily="34" charset="0"/>
                <a:cs typeface="Arial" panose="020B0604020202020204" pitchFamily="34" charset="0"/>
              </a:rPr>
              <a:t> </a:t>
            </a:r>
            <a:r>
              <a:rPr lang="en-US" sz="7200" dirty="0">
                <a:effectLst/>
                <a:latin typeface="Arial" panose="020B0604020202020204" pitchFamily="34" charset="0"/>
                <a:ea typeface="Calibri" panose="020F0502020204030204" pitchFamily="34" charset="0"/>
                <a:cs typeface="Arial" panose="020B0604020202020204" pitchFamily="34" charset="0"/>
              </a:rPr>
              <a:t>Construction is planned to commence in Spring 2027 and includes: </a:t>
            </a:r>
          </a:p>
        </p:txBody>
      </p:sp>
      <p:sp>
        <p:nvSpPr>
          <p:cNvPr id="11" name="TextBox 10">
            <a:extLst>
              <a:ext uri="{FF2B5EF4-FFF2-40B4-BE49-F238E27FC236}">
                <a16:creationId xmlns:a16="http://schemas.microsoft.com/office/drawing/2014/main" id="{F17BB769-A499-2CFC-E1CD-A80B6FBF8960}"/>
              </a:ext>
            </a:extLst>
          </p:cNvPr>
          <p:cNvSpPr txBox="1"/>
          <p:nvPr/>
        </p:nvSpPr>
        <p:spPr>
          <a:xfrm>
            <a:off x="22508665" y="1447800"/>
            <a:ext cx="10409735" cy="20501574"/>
          </a:xfrm>
          <a:prstGeom prst="rect">
            <a:avLst/>
          </a:prstGeom>
          <a:solidFill>
            <a:schemeClr val="accent3">
              <a:lumMod val="20000"/>
              <a:lumOff val="80000"/>
            </a:schemeClr>
          </a:solidFill>
        </p:spPr>
        <p:txBody>
          <a:bodyPr wrap="square" rtlCol="0">
            <a:spAutoFit/>
          </a:bodyPr>
          <a:lstStyle/>
          <a:p>
            <a:r>
              <a:rPr lang="en-US" sz="6000" b="1" dirty="0">
                <a:latin typeface="Arial" panose="020B0604020202020204" pitchFamily="34" charset="0"/>
                <a:ea typeface="Calibri" panose="020F0502020204030204" pitchFamily="34" charset="0"/>
                <a:cs typeface="Arial" panose="020B0604020202020204" pitchFamily="34" charset="0"/>
              </a:rPr>
              <a:t>Construction will require:</a:t>
            </a:r>
          </a:p>
          <a:p>
            <a:endParaRPr lang="en-US" sz="6000" dirty="0"/>
          </a:p>
          <a:p>
            <a:pPr marL="571500" indent="-571500">
              <a:buFont typeface="Arial" panose="020B0604020202020204" pitchFamily="34" charset="0"/>
              <a:buChar char="•"/>
            </a:pPr>
            <a:r>
              <a:rPr lang="en-US" sz="6000" dirty="0">
                <a:solidFill>
                  <a:srgbClr val="404040"/>
                </a:solidFill>
                <a:latin typeface="Arial" panose="020B0604020202020204" pitchFamily="34" charset="0"/>
                <a:cs typeface="Arial" panose="020B0604020202020204" pitchFamily="34" charset="0"/>
              </a:rPr>
              <a:t>Lane shifts including temporary hot mix asphalt to provide additional width.</a:t>
            </a:r>
          </a:p>
          <a:p>
            <a:pPr marL="571500" indent="-571500">
              <a:buFont typeface="Arial" panose="020B0604020202020204" pitchFamily="34" charset="0"/>
              <a:buChar char="•"/>
            </a:pPr>
            <a:r>
              <a:rPr lang="en-US" sz="6000" dirty="0">
                <a:solidFill>
                  <a:srgbClr val="404040"/>
                </a:solidFill>
                <a:latin typeface="Arial" panose="020B0604020202020204" pitchFamily="34" charset="0"/>
                <a:cs typeface="Arial" panose="020B0604020202020204" pitchFamily="34" charset="0"/>
              </a:rPr>
              <a:t>Daytime single lane closures with flagging to maintain two-way traffic.</a:t>
            </a:r>
          </a:p>
          <a:p>
            <a:pPr marL="571500" indent="-571500">
              <a:buFont typeface="Arial" panose="020B0604020202020204" pitchFamily="34" charset="0"/>
              <a:buChar char="•"/>
            </a:pPr>
            <a:r>
              <a:rPr lang="en-US" sz="6000" dirty="0">
                <a:solidFill>
                  <a:srgbClr val="404040"/>
                </a:solidFill>
                <a:latin typeface="Arial" panose="020B0604020202020204" pitchFamily="34" charset="0"/>
                <a:cs typeface="Arial" panose="020B0604020202020204" pitchFamily="34" charset="0"/>
              </a:rPr>
              <a:t>Short duration overnight closures of the intersection may be required.</a:t>
            </a:r>
          </a:p>
          <a:p>
            <a:pPr marL="571500" indent="-571500">
              <a:buFont typeface="Arial" panose="020B0604020202020204" pitchFamily="34" charset="0"/>
              <a:buChar char="•"/>
            </a:pPr>
            <a:endParaRPr lang="en-US" sz="6000" dirty="0">
              <a:solidFill>
                <a:srgbClr val="404040"/>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endParaRPr lang="en-US" sz="6000" dirty="0">
              <a:solidFill>
                <a:srgbClr val="404040"/>
              </a:solidFill>
              <a:latin typeface="Arial" panose="020B0604020202020204" pitchFamily="34" charset="0"/>
              <a:cs typeface="Arial" panose="020B0604020202020204" pitchFamily="34" charset="0"/>
            </a:endParaRPr>
          </a:p>
          <a:p>
            <a:r>
              <a:rPr lang="en-CA" sz="6000" dirty="0">
                <a:solidFill>
                  <a:srgbClr val="404040"/>
                </a:solidFill>
                <a:latin typeface="Arial" panose="020B0604020202020204" pitchFamily="34" charset="0"/>
                <a:cs typeface="Arial" panose="020B0604020202020204" pitchFamily="34" charset="0"/>
              </a:rPr>
              <a:t>Access to adjacent properties will be maintained at all times during construction.</a:t>
            </a:r>
          </a:p>
          <a:p>
            <a:pPr marL="571500" indent="-571500">
              <a:buFont typeface="Arial" panose="020B0604020202020204" pitchFamily="34" charset="0"/>
              <a:buChar char="•"/>
            </a:pPr>
            <a:endParaRPr lang="en-US" sz="6000" dirty="0">
              <a:solidFill>
                <a:srgbClr val="404040"/>
              </a:solidFill>
              <a:latin typeface="Arial" panose="020B0604020202020204" pitchFamily="34" charset="0"/>
              <a:cs typeface="Arial" panose="020B0604020202020204" pitchFamily="34" charset="0"/>
            </a:endParaRPr>
          </a:p>
          <a:p>
            <a:r>
              <a:rPr lang="en-US" sz="6000" dirty="0">
                <a:solidFill>
                  <a:srgbClr val="404040"/>
                </a:solidFill>
                <a:latin typeface="Arial" panose="020B0604020202020204" pitchFamily="34" charset="0"/>
                <a:cs typeface="Arial" panose="020B0604020202020204" pitchFamily="34" charset="0"/>
              </a:rPr>
              <a:t>Advance signage will be in place throughout construction to notify the travelling public.</a:t>
            </a:r>
            <a:endParaRPr lang="en-US" dirty="0"/>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endParaRPr lang="en-US" dirty="0"/>
          </a:p>
        </p:txBody>
      </p:sp>
      <p:pic>
        <p:nvPicPr>
          <p:cNvPr id="14" name="Graphic 13" descr="Construction Barricade with solid fill">
            <a:extLst>
              <a:ext uri="{FF2B5EF4-FFF2-40B4-BE49-F238E27FC236}">
                <a16:creationId xmlns:a16="http://schemas.microsoft.com/office/drawing/2014/main" id="{CA84F4A0-33BB-6B3C-1A85-9E9A48FB137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108176" y="15537320"/>
            <a:ext cx="5761466" cy="5761466"/>
          </a:xfrm>
          <a:prstGeom prst="rect">
            <a:avLst/>
          </a:prstGeom>
        </p:spPr>
      </p:pic>
      <p:sp>
        <p:nvSpPr>
          <p:cNvPr id="27" name="Oval 26">
            <a:extLst>
              <a:ext uri="{FF2B5EF4-FFF2-40B4-BE49-F238E27FC236}">
                <a16:creationId xmlns:a16="http://schemas.microsoft.com/office/drawing/2014/main" id="{135D6721-6A2F-6B47-3C21-669827E196B5}"/>
              </a:ext>
            </a:extLst>
          </p:cNvPr>
          <p:cNvSpPr/>
          <p:nvPr/>
        </p:nvSpPr>
        <p:spPr>
          <a:xfrm>
            <a:off x="1026603" y="10889852"/>
            <a:ext cx="2777474" cy="2653188"/>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C079FB10-2277-A90C-3732-88F81E16E418}"/>
              </a:ext>
            </a:extLst>
          </p:cNvPr>
          <p:cNvSpPr/>
          <p:nvPr/>
        </p:nvSpPr>
        <p:spPr>
          <a:xfrm>
            <a:off x="1026603" y="14385207"/>
            <a:ext cx="2777474" cy="2653188"/>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Oval 28">
            <a:extLst>
              <a:ext uri="{FF2B5EF4-FFF2-40B4-BE49-F238E27FC236}">
                <a16:creationId xmlns:a16="http://schemas.microsoft.com/office/drawing/2014/main" id="{FF43B376-4C7B-084C-267B-4CAE9E42F058}"/>
              </a:ext>
            </a:extLst>
          </p:cNvPr>
          <p:cNvSpPr/>
          <p:nvPr/>
        </p:nvSpPr>
        <p:spPr>
          <a:xfrm>
            <a:off x="1123066" y="17947333"/>
            <a:ext cx="2992638" cy="2829865"/>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Graphic 16" descr="Hill scene with solid fill">
            <a:extLst>
              <a:ext uri="{FF2B5EF4-FFF2-40B4-BE49-F238E27FC236}">
                <a16:creationId xmlns:a16="http://schemas.microsoft.com/office/drawing/2014/main" id="{F331BDC5-10E3-0558-AB69-765F7B1A5FA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63113" y="14936183"/>
            <a:ext cx="1704454" cy="1704454"/>
          </a:xfrm>
          <a:prstGeom prst="rect">
            <a:avLst/>
          </a:prstGeom>
        </p:spPr>
      </p:pic>
      <p:pic>
        <p:nvPicPr>
          <p:cNvPr id="19" name="Graphic 18" descr="Streetlight with solid fill">
            <a:extLst>
              <a:ext uri="{FF2B5EF4-FFF2-40B4-BE49-F238E27FC236}">
                <a16:creationId xmlns:a16="http://schemas.microsoft.com/office/drawing/2014/main" id="{9D62BADD-B98D-83F0-5DD7-586C5146271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01507" y="18273017"/>
            <a:ext cx="2239595" cy="2239595"/>
          </a:xfrm>
          <a:prstGeom prst="rect">
            <a:avLst/>
          </a:prstGeom>
        </p:spPr>
      </p:pic>
      <p:sp>
        <p:nvSpPr>
          <p:cNvPr id="7" name="Cylinder 6">
            <a:extLst>
              <a:ext uri="{FF2B5EF4-FFF2-40B4-BE49-F238E27FC236}">
                <a16:creationId xmlns:a16="http://schemas.microsoft.com/office/drawing/2014/main" id="{A6173802-9F93-20A4-6C2B-E38A8A771D18}"/>
              </a:ext>
            </a:extLst>
          </p:cNvPr>
          <p:cNvSpPr/>
          <p:nvPr/>
        </p:nvSpPr>
        <p:spPr>
          <a:xfrm rot="3582461">
            <a:off x="1997084" y="11420717"/>
            <a:ext cx="769697" cy="1769468"/>
          </a:xfrm>
          <a:prstGeom prst="can">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29">
            <a:extLst>
              <a:ext uri="{FF2B5EF4-FFF2-40B4-BE49-F238E27FC236}">
                <a16:creationId xmlns:a16="http://schemas.microsoft.com/office/drawing/2014/main" id="{9AF3A876-A560-4FC5-A94F-2946B56D3B66}"/>
              </a:ext>
            </a:extLst>
          </p:cNvPr>
          <p:cNvSpPr/>
          <p:nvPr/>
        </p:nvSpPr>
        <p:spPr>
          <a:xfrm>
            <a:off x="1011363" y="6776666"/>
            <a:ext cx="2777474" cy="2653188"/>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5984174A-B8A1-418E-A2FD-A77C7AD5EA36}"/>
              </a:ext>
            </a:extLst>
          </p:cNvPr>
          <p:cNvSpPr txBox="1"/>
          <p:nvPr/>
        </p:nvSpPr>
        <p:spPr>
          <a:xfrm>
            <a:off x="3484198" y="18597421"/>
            <a:ext cx="10871135" cy="1754326"/>
          </a:xfrm>
          <a:prstGeom prst="rect">
            <a:avLst/>
          </a:prstGeom>
          <a:noFill/>
        </p:spPr>
        <p:txBody>
          <a:bodyPr wrap="square" rtlCol="0">
            <a:spAutoFit/>
          </a:bodyPr>
          <a:lstStyle/>
          <a:p>
            <a:pPr lvl="1"/>
            <a:r>
              <a:rPr lang="en-CA" sz="5400" b="1" dirty="0">
                <a:latin typeface="Arial" panose="020B0604020202020204" pitchFamily="34" charset="0"/>
                <a:ea typeface="Calibri" panose="020F0502020204030204" pitchFamily="34" charset="0"/>
                <a:cs typeface="Arial" panose="020B0604020202020204" pitchFamily="34" charset="0"/>
              </a:rPr>
              <a:t>New illumination at the roundabout</a:t>
            </a:r>
          </a:p>
        </p:txBody>
      </p:sp>
      <p:sp>
        <p:nvSpPr>
          <p:cNvPr id="24" name="TextBox 23">
            <a:extLst>
              <a:ext uri="{FF2B5EF4-FFF2-40B4-BE49-F238E27FC236}">
                <a16:creationId xmlns:a16="http://schemas.microsoft.com/office/drawing/2014/main" id="{7339F070-A2B5-2BDB-CFBA-AFF8B81D7F31}"/>
              </a:ext>
            </a:extLst>
          </p:cNvPr>
          <p:cNvSpPr txBox="1"/>
          <p:nvPr/>
        </p:nvSpPr>
        <p:spPr>
          <a:xfrm>
            <a:off x="3551731" y="15036966"/>
            <a:ext cx="10665095" cy="2585323"/>
          </a:xfrm>
          <a:prstGeom prst="rect">
            <a:avLst/>
          </a:prstGeom>
          <a:noFill/>
        </p:spPr>
        <p:txBody>
          <a:bodyPr wrap="square" rtlCol="0">
            <a:spAutoFit/>
          </a:bodyPr>
          <a:lstStyle/>
          <a:p>
            <a:pPr lvl="1"/>
            <a:r>
              <a:rPr lang="en-CA" sz="5400" b="1" dirty="0">
                <a:latin typeface="Arial" panose="020B0604020202020204" pitchFamily="34" charset="0"/>
                <a:ea typeface="Calibri" panose="020F0502020204030204" pitchFamily="34" charset="0"/>
                <a:cs typeface="Arial" panose="020B0604020202020204" pitchFamily="34" charset="0"/>
              </a:rPr>
              <a:t>Landscaping along approaches and in central island</a:t>
            </a:r>
            <a:endParaRPr lang="en-US" sz="5400" b="1" dirty="0"/>
          </a:p>
        </p:txBody>
      </p:sp>
      <p:sp>
        <p:nvSpPr>
          <p:cNvPr id="25" name="TextBox 24">
            <a:extLst>
              <a:ext uri="{FF2B5EF4-FFF2-40B4-BE49-F238E27FC236}">
                <a16:creationId xmlns:a16="http://schemas.microsoft.com/office/drawing/2014/main" id="{F5FEF449-D6D4-31A2-2F06-1CEE323A346E}"/>
              </a:ext>
            </a:extLst>
          </p:cNvPr>
          <p:cNvSpPr txBox="1"/>
          <p:nvPr/>
        </p:nvSpPr>
        <p:spPr>
          <a:xfrm>
            <a:off x="3484198" y="11077847"/>
            <a:ext cx="12210604" cy="3416320"/>
          </a:xfrm>
          <a:prstGeom prst="rect">
            <a:avLst/>
          </a:prstGeom>
          <a:noFill/>
        </p:spPr>
        <p:txBody>
          <a:bodyPr wrap="square" rtlCol="0">
            <a:spAutoFit/>
          </a:bodyPr>
          <a:lstStyle/>
          <a:p>
            <a:pPr lvl="1"/>
            <a:r>
              <a:rPr lang="en-CA" sz="5400" b="1" dirty="0">
                <a:latin typeface="Arial" panose="020B0604020202020204" pitchFamily="34" charset="0"/>
                <a:ea typeface="Calibri" panose="020F0502020204030204" pitchFamily="34" charset="0"/>
                <a:cs typeface="Arial" panose="020B0604020202020204" pitchFamily="34" charset="0"/>
              </a:rPr>
              <a:t>Culvert replacements and reconstruction of ditches to new alignment to accommodate the roundabout</a:t>
            </a:r>
          </a:p>
        </p:txBody>
      </p:sp>
      <p:sp>
        <p:nvSpPr>
          <p:cNvPr id="32" name="TextBox 31">
            <a:extLst>
              <a:ext uri="{FF2B5EF4-FFF2-40B4-BE49-F238E27FC236}">
                <a16:creationId xmlns:a16="http://schemas.microsoft.com/office/drawing/2014/main" id="{76569F03-DC90-3C68-31EE-5983A6831E95}"/>
              </a:ext>
            </a:extLst>
          </p:cNvPr>
          <p:cNvSpPr txBox="1"/>
          <p:nvPr/>
        </p:nvSpPr>
        <p:spPr>
          <a:xfrm>
            <a:off x="3638787" y="5559187"/>
            <a:ext cx="12210604" cy="5078313"/>
          </a:xfrm>
          <a:prstGeom prst="rect">
            <a:avLst/>
          </a:prstGeom>
          <a:noFill/>
        </p:spPr>
        <p:txBody>
          <a:bodyPr wrap="square" rtlCol="0">
            <a:spAutoFit/>
          </a:bodyPr>
          <a:lstStyle/>
          <a:p>
            <a:pPr lvl="1"/>
            <a:r>
              <a:rPr lang="en-CA" sz="5400" b="1" dirty="0">
                <a:latin typeface="Arial" panose="020B0604020202020204" pitchFamily="34" charset="0"/>
                <a:ea typeface="Calibri" panose="020F0502020204030204" pitchFamily="34" charset="0"/>
                <a:cs typeface="Arial" panose="020B0604020202020204" pitchFamily="34" charset="0"/>
              </a:rPr>
              <a:t>Construction of a new single lane roundabout, including new advance signage and construction of new driveways/entrances to affected businesses </a:t>
            </a:r>
          </a:p>
        </p:txBody>
      </p:sp>
      <p:pic>
        <p:nvPicPr>
          <p:cNvPr id="34" name="Graphic 33" descr="Arrow circle with solid fill">
            <a:extLst>
              <a:ext uri="{FF2B5EF4-FFF2-40B4-BE49-F238E27FC236}">
                <a16:creationId xmlns:a16="http://schemas.microsoft.com/office/drawing/2014/main" id="{BF069B40-1B83-C953-46C7-8B915322478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96051" y="7029018"/>
            <a:ext cx="2138649" cy="2138649"/>
          </a:xfrm>
          <a:prstGeom prst="rect">
            <a:avLst/>
          </a:prstGeom>
        </p:spPr>
      </p:pic>
    </p:spTree>
    <p:extLst>
      <p:ext uri="{BB962C8B-B14F-4D97-AF65-F5344CB8AC3E}">
        <p14:creationId xmlns:p14="http://schemas.microsoft.com/office/powerpoint/2010/main" val="2772347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B4B92-C5AB-9807-9931-9F99A54BBEE2}"/>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B9F94DD2-E8CD-E438-A3CC-95D6E42EFD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2669" y="4974584"/>
            <a:ext cx="14873591" cy="14529364"/>
          </a:xfrm>
          <a:prstGeom prst="rect">
            <a:avLst/>
          </a:prstGeom>
        </p:spPr>
      </p:pic>
      <p:sp>
        <p:nvSpPr>
          <p:cNvPr id="6" name="TextBox 5">
            <a:extLst>
              <a:ext uri="{FF2B5EF4-FFF2-40B4-BE49-F238E27FC236}">
                <a16:creationId xmlns:a16="http://schemas.microsoft.com/office/drawing/2014/main" id="{7EBE0FFF-77B0-36AB-B59F-696A27B6BD7B}"/>
              </a:ext>
            </a:extLst>
          </p:cNvPr>
          <p:cNvSpPr txBox="1"/>
          <p:nvPr/>
        </p:nvSpPr>
        <p:spPr>
          <a:xfrm>
            <a:off x="9220200" y="1981200"/>
            <a:ext cx="22034269" cy="2993384"/>
          </a:xfrm>
          <a:prstGeom prst="rect">
            <a:avLst/>
          </a:prstGeom>
          <a:noFill/>
        </p:spPr>
        <p:txBody>
          <a:bodyPr wrap="square" rtlCol="0">
            <a:spAutoFit/>
          </a:bodyPr>
          <a:lstStyle/>
          <a:p>
            <a:r>
              <a:rPr lang="en-CA" sz="4713" b="1" dirty="0">
                <a:solidFill>
                  <a:srgbClr val="0070AD"/>
                </a:solidFill>
                <a:latin typeface="Arial" panose="020B0604020202020204" pitchFamily="34" charset="0"/>
                <a:ea typeface="Times New Roman" panose="02020603050405020304" pitchFamily="18" charset="0"/>
                <a:cs typeface="Arial" panose="020B0604020202020204" pitchFamily="34" charset="0"/>
              </a:rPr>
              <a:t>What is a Roundabout?</a:t>
            </a:r>
            <a:endParaRPr lang="en-US" sz="4713" b="1" dirty="0">
              <a:solidFill>
                <a:srgbClr val="0070AD"/>
              </a:solidFill>
              <a:latin typeface="Arial" panose="020B0604020202020204" pitchFamily="34" charset="0"/>
              <a:ea typeface="Times New Roman" panose="02020603050405020304" pitchFamily="18" charset="0"/>
              <a:cs typeface="Arial" panose="020B0604020202020204" pitchFamily="34" charset="0"/>
            </a:endParaRPr>
          </a:p>
          <a:p>
            <a:r>
              <a:rPr lang="en-CA" sz="4713" dirty="0">
                <a:latin typeface="Arial" panose="020B0604020202020204" pitchFamily="34" charset="0"/>
                <a:ea typeface="Times New Roman" panose="02020603050405020304" pitchFamily="18" charset="0"/>
                <a:cs typeface="Arial" panose="020B0604020202020204" pitchFamily="34" charset="0"/>
              </a:rPr>
              <a:t>A roundabout is an intersection at which all vehicular traffic circulates counter-clockwise around a central island. Drivers yield at entry and vehicles already in the roundabout have the right-of-way.</a:t>
            </a:r>
            <a:endParaRPr lang="en-US" sz="4713" dirty="0">
              <a:latin typeface="Arial" panose="020B0604020202020204" pitchFamily="34" charset="0"/>
              <a:ea typeface="Times New Roman" panose="02020603050405020304" pitchFamily="18" charset="0"/>
              <a:cs typeface="Arial" panose="020B0604020202020204" pitchFamily="34" charset="0"/>
            </a:endParaRPr>
          </a:p>
        </p:txBody>
      </p:sp>
      <p:sp>
        <p:nvSpPr>
          <p:cNvPr id="5" name="TextBox 4">
            <a:extLst>
              <a:ext uri="{FF2B5EF4-FFF2-40B4-BE49-F238E27FC236}">
                <a16:creationId xmlns:a16="http://schemas.microsoft.com/office/drawing/2014/main" id="{FB442A2B-466B-79D3-A30C-EF3B06AD38D8}"/>
              </a:ext>
            </a:extLst>
          </p:cNvPr>
          <p:cNvSpPr txBox="1"/>
          <p:nvPr/>
        </p:nvSpPr>
        <p:spPr>
          <a:xfrm>
            <a:off x="0" y="1"/>
            <a:ext cx="32918400" cy="1477328"/>
          </a:xfrm>
          <a:prstGeom prst="rect">
            <a:avLst/>
          </a:prstGeom>
          <a:solidFill>
            <a:srgbClr val="0070AD"/>
          </a:solidFill>
          <a:ln>
            <a:solidFill>
              <a:srgbClr val="0070AD"/>
            </a:solidFill>
          </a:ln>
        </p:spPr>
        <p:txBody>
          <a:bodyPr wrap="square" rtlCol="0">
            <a:spAutoFit/>
          </a:bodyPr>
          <a:lstStyle/>
          <a:p>
            <a:pPr algn="ctr"/>
            <a:r>
              <a:rPr lang="en-US" sz="9000" dirty="0">
                <a:solidFill>
                  <a:schemeClr val="bg1"/>
                </a:solidFill>
                <a:latin typeface="Arial" panose="020B0604020202020204" pitchFamily="34" charset="0"/>
                <a:cs typeface="Arial" panose="020B0604020202020204" pitchFamily="34" charset="0"/>
              </a:rPr>
              <a:t>Roundabouts</a:t>
            </a:r>
          </a:p>
        </p:txBody>
      </p:sp>
      <p:sp>
        <p:nvSpPr>
          <p:cNvPr id="4" name="TextBox 3">
            <a:extLst>
              <a:ext uri="{FF2B5EF4-FFF2-40B4-BE49-F238E27FC236}">
                <a16:creationId xmlns:a16="http://schemas.microsoft.com/office/drawing/2014/main" id="{96F62B55-726C-5265-537D-6C8C760243C6}"/>
              </a:ext>
            </a:extLst>
          </p:cNvPr>
          <p:cNvSpPr txBox="1"/>
          <p:nvPr/>
        </p:nvSpPr>
        <p:spPr>
          <a:xfrm>
            <a:off x="24036832" y="5791200"/>
            <a:ext cx="7631086" cy="14806489"/>
          </a:xfrm>
          <a:prstGeom prst="rect">
            <a:avLst/>
          </a:prstGeom>
          <a:noFill/>
        </p:spPr>
        <p:txBody>
          <a:bodyPr wrap="square" rtlCol="0">
            <a:spAutoFit/>
          </a:bodyPr>
          <a:lstStyle/>
          <a:p>
            <a:r>
              <a:rPr lang="en-US" sz="3600" b="1" dirty="0">
                <a:solidFill>
                  <a:srgbClr val="0070AD"/>
                </a:solidFill>
                <a:latin typeface="Arial" panose="020B0604020202020204" pitchFamily="34" charset="0"/>
                <a:cs typeface="Arial" panose="020B0604020202020204" pitchFamily="34" charset="0"/>
              </a:rPr>
              <a:t>How to Use a Roundabout:</a:t>
            </a:r>
          </a:p>
          <a:p>
            <a:endParaRPr lang="en-US" dirty="0"/>
          </a:p>
          <a:p>
            <a:r>
              <a:rPr lang="en-US" sz="4400" dirty="0">
                <a:latin typeface="Arial" panose="020B0604020202020204" pitchFamily="34" charset="0"/>
                <a:cs typeface="Arial" panose="020B0604020202020204" pitchFamily="34" charset="0"/>
              </a:rPr>
              <a:t>Through Traffic: Yield to traffic in the roundabout, stay to the right and continue through.</a:t>
            </a:r>
          </a:p>
          <a:p>
            <a:endParaRPr lang="en-US" sz="4400" dirty="0">
              <a:latin typeface="Arial" panose="020B0604020202020204" pitchFamily="34" charset="0"/>
              <a:cs typeface="Arial" panose="020B0604020202020204" pitchFamily="34" charset="0"/>
            </a:endParaRPr>
          </a:p>
          <a:p>
            <a:r>
              <a:rPr lang="en-US" sz="4400" dirty="0">
                <a:latin typeface="Arial" panose="020B0604020202020204" pitchFamily="34" charset="0"/>
                <a:cs typeface="Arial" panose="020B0604020202020204" pitchFamily="34" charset="0"/>
              </a:rPr>
              <a:t>U-Turn: Yield to traffic in the roundabout,  stay to the right and continue around the roundabout and exit on the same road you entered on.</a:t>
            </a:r>
          </a:p>
          <a:p>
            <a:endParaRPr lang="en-US" sz="4400" dirty="0">
              <a:latin typeface="Arial" panose="020B0604020202020204" pitchFamily="34" charset="0"/>
              <a:cs typeface="Arial" panose="020B0604020202020204" pitchFamily="34" charset="0"/>
            </a:endParaRPr>
          </a:p>
          <a:p>
            <a:r>
              <a:rPr lang="en-US" sz="4400" dirty="0">
                <a:latin typeface="Arial" panose="020B0604020202020204" pitchFamily="34" charset="0"/>
                <a:cs typeface="Arial" panose="020B0604020202020204" pitchFamily="34" charset="0"/>
              </a:rPr>
              <a:t>Left Turn: Yield to traffic in the roundabout, travel three-quarters of the way around the roundabout and make your turn.</a:t>
            </a:r>
          </a:p>
          <a:p>
            <a:endParaRPr lang="en-US" sz="4400" dirty="0">
              <a:latin typeface="Arial" panose="020B0604020202020204" pitchFamily="34" charset="0"/>
              <a:cs typeface="Arial" panose="020B0604020202020204" pitchFamily="34" charset="0"/>
            </a:endParaRPr>
          </a:p>
          <a:p>
            <a:r>
              <a:rPr lang="en-US" sz="4400" dirty="0">
                <a:latin typeface="Arial" panose="020B0604020202020204" pitchFamily="34" charset="0"/>
                <a:cs typeface="Arial" panose="020B0604020202020204" pitchFamily="34" charset="0"/>
              </a:rPr>
              <a:t>Right Turn: Yield to traffic in the roundabout, stay to the right and complete your turn.</a:t>
            </a:r>
          </a:p>
          <a:p>
            <a:endParaRPr lang="en-US" dirty="0"/>
          </a:p>
        </p:txBody>
      </p:sp>
      <p:cxnSp>
        <p:nvCxnSpPr>
          <p:cNvPr id="9" name="Straight Connector 8">
            <a:extLst>
              <a:ext uri="{FF2B5EF4-FFF2-40B4-BE49-F238E27FC236}">
                <a16:creationId xmlns:a16="http://schemas.microsoft.com/office/drawing/2014/main" id="{9443F252-1D26-DCD5-6DAF-794F851952F2}"/>
              </a:ext>
            </a:extLst>
          </p:cNvPr>
          <p:cNvCxnSpPr/>
          <p:nvPr/>
        </p:nvCxnSpPr>
        <p:spPr>
          <a:xfrm flipV="1">
            <a:off x="17221200" y="8839200"/>
            <a:ext cx="1524000" cy="30480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AD64756-58E9-EB53-0025-FB67213D9952}"/>
              </a:ext>
            </a:extLst>
          </p:cNvPr>
          <p:cNvCxnSpPr/>
          <p:nvPr/>
        </p:nvCxnSpPr>
        <p:spPr>
          <a:xfrm flipV="1">
            <a:off x="14592864" y="14283122"/>
            <a:ext cx="1524000" cy="30480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89AAB8-4B35-2A8B-031C-BE30D32EC188}"/>
              </a:ext>
            </a:extLst>
          </p:cNvPr>
          <p:cNvCxnSpPr>
            <a:cxnSpLocks/>
          </p:cNvCxnSpPr>
          <p:nvPr/>
        </p:nvCxnSpPr>
        <p:spPr>
          <a:xfrm>
            <a:off x="18388917" y="14374008"/>
            <a:ext cx="2380586" cy="75856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663CE1D-1D2B-3630-7EC4-C618BDD5BA22}"/>
              </a:ext>
            </a:extLst>
          </p:cNvPr>
          <p:cNvCxnSpPr/>
          <p:nvPr/>
        </p:nvCxnSpPr>
        <p:spPr>
          <a:xfrm flipV="1">
            <a:off x="15976439" y="6404928"/>
            <a:ext cx="1524000" cy="30480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3B2F933-772E-5D8B-7C09-607E13742456}"/>
              </a:ext>
            </a:extLst>
          </p:cNvPr>
          <p:cNvCxnSpPr/>
          <p:nvPr/>
        </p:nvCxnSpPr>
        <p:spPr>
          <a:xfrm flipV="1">
            <a:off x="12805872" y="11879208"/>
            <a:ext cx="1524000" cy="30480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07F16EE-E1DC-8AB8-3BEF-5CA518F960A7}"/>
              </a:ext>
            </a:extLst>
          </p:cNvPr>
          <p:cNvSpPr txBox="1"/>
          <p:nvPr/>
        </p:nvSpPr>
        <p:spPr>
          <a:xfrm>
            <a:off x="17442893" y="7898448"/>
            <a:ext cx="3175806" cy="739883"/>
          </a:xfrm>
          <a:prstGeom prst="rect">
            <a:avLst/>
          </a:prstGeom>
          <a:noFill/>
        </p:spPr>
        <p:txBody>
          <a:bodyPr wrap="none" rtlCol="0">
            <a:spAutoFit/>
          </a:bodyPr>
          <a:lstStyle/>
          <a:p>
            <a:r>
              <a:rPr lang="en-US" dirty="0"/>
              <a:t>Central Island</a:t>
            </a:r>
          </a:p>
        </p:txBody>
      </p:sp>
      <p:sp>
        <p:nvSpPr>
          <p:cNvPr id="16" name="TextBox 15">
            <a:extLst>
              <a:ext uri="{FF2B5EF4-FFF2-40B4-BE49-F238E27FC236}">
                <a16:creationId xmlns:a16="http://schemas.microsoft.com/office/drawing/2014/main" id="{AB2BDDF5-03FF-37E2-CEB7-B8DF15AB7E5F}"/>
              </a:ext>
            </a:extLst>
          </p:cNvPr>
          <p:cNvSpPr txBox="1"/>
          <p:nvPr/>
        </p:nvSpPr>
        <p:spPr>
          <a:xfrm>
            <a:off x="17221200" y="5758701"/>
            <a:ext cx="3186513" cy="739883"/>
          </a:xfrm>
          <a:prstGeom prst="rect">
            <a:avLst/>
          </a:prstGeom>
          <a:noFill/>
        </p:spPr>
        <p:txBody>
          <a:bodyPr wrap="none" rtlCol="0">
            <a:spAutoFit/>
          </a:bodyPr>
          <a:lstStyle/>
          <a:p>
            <a:r>
              <a:rPr lang="en-US" dirty="0"/>
              <a:t>Splitter Island</a:t>
            </a:r>
          </a:p>
        </p:txBody>
      </p:sp>
      <p:sp>
        <p:nvSpPr>
          <p:cNvPr id="18" name="TextBox 17">
            <a:extLst>
              <a:ext uri="{FF2B5EF4-FFF2-40B4-BE49-F238E27FC236}">
                <a16:creationId xmlns:a16="http://schemas.microsoft.com/office/drawing/2014/main" id="{EB49BA08-1A83-9CF4-9A0C-3DAFA336BDF7}"/>
              </a:ext>
            </a:extLst>
          </p:cNvPr>
          <p:cNvSpPr txBox="1"/>
          <p:nvPr/>
        </p:nvSpPr>
        <p:spPr>
          <a:xfrm>
            <a:off x="9601200" y="15098658"/>
            <a:ext cx="4132831" cy="1387431"/>
          </a:xfrm>
          <a:prstGeom prst="rect">
            <a:avLst/>
          </a:prstGeom>
          <a:noFill/>
        </p:spPr>
        <p:txBody>
          <a:bodyPr wrap="square" rtlCol="0">
            <a:spAutoFit/>
          </a:bodyPr>
          <a:lstStyle/>
          <a:p>
            <a:r>
              <a:rPr lang="en-US" dirty="0"/>
              <a:t>Counterclockwise Direction</a:t>
            </a:r>
          </a:p>
        </p:txBody>
      </p:sp>
      <p:sp>
        <p:nvSpPr>
          <p:cNvPr id="19" name="TextBox 18">
            <a:extLst>
              <a:ext uri="{FF2B5EF4-FFF2-40B4-BE49-F238E27FC236}">
                <a16:creationId xmlns:a16="http://schemas.microsoft.com/office/drawing/2014/main" id="{ACF90191-1CDB-9FC5-30D8-4826EA3A45D9}"/>
              </a:ext>
            </a:extLst>
          </p:cNvPr>
          <p:cNvSpPr txBox="1"/>
          <p:nvPr/>
        </p:nvSpPr>
        <p:spPr>
          <a:xfrm>
            <a:off x="20833113" y="14762634"/>
            <a:ext cx="2261709" cy="739883"/>
          </a:xfrm>
          <a:prstGeom prst="rect">
            <a:avLst/>
          </a:prstGeom>
          <a:noFill/>
        </p:spPr>
        <p:txBody>
          <a:bodyPr wrap="none" rtlCol="0">
            <a:spAutoFit/>
          </a:bodyPr>
          <a:lstStyle/>
          <a:p>
            <a:r>
              <a:rPr lang="en-US" dirty="0"/>
              <a:t>Yield Line</a:t>
            </a:r>
          </a:p>
        </p:txBody>
      </p:sp>
      <p:sp>
        <p:nvSpPr>
          <p:cNvPr id="20" name="TextBox 19">
            <a:extLst>
              <a:ext uri="{FF2B5EF4-FFF2-40B4-BE49-F238E27FC236}">
                <a16:creationId xmlns:a16="http://schemas.microsoft.com/office/drawing/2014/main" id="{C17F54B2-B55E-9F73-2F7F-89B1958873FA}"/>
              </a:ext>
            </a:extLst>
          </p:cNvPr>
          <p:cNvSpPr txBox="1"/>
          <p:nvPr/>
        </p:nvSpPr>
        <p:spPr>
          <a:xfrm>
            <a:off x="13152140" y="17502572"/>
            <a:ext cx="2824299" cy="739883"/>
          </a:xfrm>
          <a:prstGeom prst="rect">
            <a:avLst/>
          </a:prstGeom>
          <a:noFill/>
        </p:spPr>
        <p:txBody>
          <a:bodyPr wrap="none" rtlCol="0">
            <a:spAutoFit/>
          </a:bodyPr>
          <a:lstStyle/>
          <a:p>
            <a:r>
              <a:rPr lang="en-US" dirty="0"/>
              <a:t>Truck Apron</a:t>
            </a:r>
          </a:p>
        </p:txBody>
      </p:sp>
      <p:pic>
        <p:nvPicPr>
          <p:cNvPr id="3" name="Picture 2">
            <a:extLst>
              <a:ext uri="{FF2B5EF4-FFF2-40B4-BE49-F238E27FC236}">
                <a16:creationId xmlns:a16="http://schemas.microsoft.com/office/drawing/2014/main" id="{F613A956-10F2-0997-A59B-166B2142DB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242" y="3200400"/>
            <a:ext cx="7412197" cy="16711489"/>
          </a:xfrm>
          <a:prstGeom prst="rect">
            <a:avLst/>
          </a:prstGeom>
        </p:spPr>
      </p:pic>
    </p:spTree>
    <p:extLst>
      <p:ext uri="{BB962C8B-B14F-4D97-AF65-F5344CB8AC3E}">
        <p14:creationId xmlns:p14="http://schemas.microsoft.com/office/powerpoint/2010/main" val="1589066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C51C6952-F5AA-6C1E-D01F-27B5FFE8DA6D}"/>
              </a:ext>
            </a:extLst>
          </p:cNvPr>
          <p:cNvSpPr txBox="1"/>
          <p:nvPr/>
        </p:nvSpPr>
        <p:spPr>
          <a:xfrm>
            <a:off x="3079864" y="13597700"/>
            <a:ext cx="6985750" cy="7600350"/>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Traffic Delays</a:t>
            </a:r>
          </a:p>
          <a:p>
            <a:endParaRPr lang="en-US" sz="3600" dirty="0">
              <a:latin typeface="Arial" panose="020B0604020202020204" pitchFamily="34" charset="0"/>
              <a:cs typeface="Arial" panose="020B0604020202020204" pitchFamily="34" charset="0"/>
            </a:endParaRPr>
          </a:p>
          <a:p>
            <a:r>
              <a:rPr lang="en-US" sz="3600" u="sng" dirty="0">
                <a:latin typeface="Arial" panose="020B0604020202020204" pitchFamily="34" charset="0"/>
                <a:cs typeface="Arial" panose="020B0604020202020204" pitchFamily="34" charset="0"/>
              </a:rPr>
              <a:t>Proposed Mitigation Measures:</a:t>
            </a:r>
          </a:p>
          <a:p>
            <a:endParaRPr lang="en-US" sz="3600" u="sng" dirty="0">
              <a:latin typeface="Arial" panose="020B0604020202020204" pitchFamily="34" charset="0"/>
              <a:cs typeface="Arial" panose="020B0604020202020204" pitchFamily="34" charset="0"/>
            </a:endParaRPr>
          </a:p>
          <a:p>
            <a:pPr marL="571500" indent="-571500" defTabSz="2926481">
              <a:lnSpc>
                <a:spcPct val="107000"/>
              </a:lnSpc>
              <a:buFont typeface="Arial" panose="020B0604020202020204" pitchFamily="34" charset="0"/>
              <a:buChar char="•"/>
              <a:tabLst>
                <a:tab pos="304841" algn="l"/>
              </a:tabLst>
            </a:pPr>
            <a:r>
              <a:rPr lang="en-US" sz="3600" dirty="0">
                <a:latin typeface="Arial" panose="020B0604020202020204" pitchFamily="34" charset="0"/>
                <a:cs typeface="Arial" panose="020B0604020202020204" pitchFamily="34" charset="0"/>
              </a:rPr>
              <a:t>Minimize traffic impacts through staged construction</a:t>
            </a:r>
          </a:p>
          <a:p>
            <a:pPr marL="549275" lvl="0" indent="-549275" defTabSz="791779">
              <a:lnSpc>
                <a:spcPct val="107000"/>
              </a:lnSpc>
              <a:buFont typeface="Arial" panose="020B0604020202020204" pitchFamily="34" charset="0"/>
              <a:buChar char="•"/>
              <a:tabLst>
                <a:tab pos="537210" algn="l"/>
              </a:tabLst>
            </a:pPr>
            <a:r>
              <a:rPr lang="en-US" sz="3600" dirty="0">
                <a:latin typeface="Arial" panose="020B0604020202020204" pitchFamily="34" charset="0"/>
                <a:cs typeface="Arial" panose="020B0604020202020204" pitchFamily="34" charset="0"/>
              </a:rPr>
              <a:t>Provide advance notification of construction start </a:t>
            </a:r>
          </a:p>
          <a:p>
            <a:pPr marL="549275" lvl="0" indent="-549275" defTabSz="791779">
              <a:lnSpc>
                <a:spcPct val="107000"/>
              </a:lnSpc>
              <a:buFont typeface="Arial" panose="020B0604020202020204" pitchFamily="34" charset="0"/>
              <a:buChar char="•"/>
              <a:tabLst>
                <a:tab pos="537210" algn="l"/>
              </a:tabLst>
            </a:pPr>
            <a:r>
              <a:rPr lang="en-US" sz="3600" dirty="0">
                <a:latin typeface="Arial" panose="020B0604020202020204" pitchFamily="34" charset="0"/>
                <a:cs typeface="Arial" panose="020B0604020202020204" pitchFamily="34" charset="0"/>
              </a:rPr>
              <a:t>Lane closures will be controlled by flag persons when workers are present and restored to two lanes when workers are not present</a:t>
            </a:r>
          </a:p>
        </p:txBody>
      </p:sp>
      <p:sp>
        <p:nvSpPr>
          <p:cNvPr id="23" name="TextBox 22">
            <a:extLst>
              <a:ext uri="{FF2B5EF4-FFF2-40B4-BE49-F238E27FC236}">
                <a16:creationId xmlns:a16="http://schemas.microsoft.com/office/drawing/2014/main" id="{AA681810-CFE0-B3A8-9373-9624A0DD3893}"/>
              </a:ext>
            </a:extLst>
          </p:cNvPr>
          <p:cNvSpPr txBox="1"/>
          <p:nvPr/>
        </p:nvSpPr>
        <p:spPr>
          <a:xfrm>
            <a:off x="13559644" y="13182600"/>
            <a:ext cx="6817471" cy="9020483"/>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Archaeological Resources</a:t>
            </a:r>
          </a:p>
          <a:p>
            <a:endParaRPr lang="en-US" sz="3600" u="sng" dirty="0">
              <a:latin typeface="Arial" panose="020B0604020202020204" pitchFamily="34" charset="0"/>
              <a:cs typeface="Arial" panose="020B0604020202020204" pitchFamily="34" charset="0"/>
            </a:endParaRPr>
          </a:p>
          <a:p>
            <a:r>
              <a:rPr lang="en-US" sz="3600" u="sng" dirty="0">
                <a:latin typeface="Arial" panose="020B0604020202020204" pitchFamily="34" charset="0"/>
                <a:cs typeface="Arial" panose="020B0604020202020204" pitchFamily="34" charset="0"/>
              </a:rPr>
              <a:t>Proposed Mitigation Measures:</a:t>
            </a:r>
          </a:p>
          <a:p>
            <a:endParaRPr lang="en-US" sz="3600" u="sng" dirty="0">
              <a:latin typeface="Arial" panose="020B0604020202020204" pitchFamily="34" charset="0"/>
              <a:cs typeface="Arial" panose="020B0604020202020204" pitchFamily="34" charset="0"/>
            </a:endParaRPr>
          </a:p>
          <a:p>
            <a:pPr marL="571500" indent="-571500">
              <a:lnSpc>
                <a:spcPct val="107000"/>
              </a:lnSpc>
              <a:buFont typeface="Arial" panose="020B0604020202020204" pitchFamily="34" charset="0"/>
              <a:buChar char="•"/>
              <a:tabLst>
                <a:tab pos="304841" algn="l"/>
              </a:tabLst>
            </a:pPr>
            <a:r>
              <a:rPr lang="en-US" sz="3400" kern="100" dirty="0">
                <a:solidFill>
                  <a:srgbClr val="000000"/>
                </a:solidFill>
                <a:latin typeface="Arial" panose="020B0604020202020204" pitchFamily="34" charset="0"/>
                <a:cs typeface="Arial" panose="020B0604020202020204" pitchFamily="34" charset="0"/>
              </a:rPr>
              <a:t>If archaeological resources are encountered during construction, all activities impacting archaeological resources will cease and the Ministry of Citizenship and Multiculturalism will be contacted immediately </a:t>
            </a:r>
          </a:p>
          <a:p>
            <a:pPr marL="571500" indent="-571500">
              <a:lnSpc>
                <a:spcPct val="107000"/>
              </a:lnSpc>
              <a:buFont typeface="Arial" panose="020B0604020202020204" pitchFamily="34" charset="0"/>
              <a:buChar char="•"/>
              <a:tabLst>
                <a:tab pos="304841" algn="l"/>
              </a:tabLst>
            </a:pPr>
            <a:r>
              <a:rPr lang="en-US" sz="34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A Stage 1 and 2 Archaeological Assessment was completed and  no resources were found. </a:t>
            </a:r>
            <a:endParaRPr lang="en-US" sz="3400" kern="100" dirty="0">
              <a:latin typeface="Arial" panose="020B0604020202020204" pitchFamily="34" charset="0"/>
              <a:ea typeface="Times New Roman" panose="02020603050405020304" pitchFamily="18" charset="0"/>
              <a:cs typeface="Arial" panose="020B0604020202020204" pitchFamily="34" charset="0"/>
            </a:endParaRPr>
          </a:p>
          <a:p>
            <a:endParaRPr lang="en-US" sz="3600" dirty="0">
              <a:latin typeface="Arial" panose="020B0604020202020204" pitchFamily="34" charset="0"/>
              <a:cs typeface="Arial" panose="020B0604020202020204" pitchFamily="34" charset="0"/>
            </a:endParaRPr>
          </a:p>
        </p:txBody>
      </p:sp>
      <p:pic>
        <p:nvPicPr>
          <p:cNvPr id="5" name="Graphic 4" descr="Hill scene with solid fill">
            <a:extLst>
              <a:ext uri="{FF2B5EF4-FFF2-40B4-BE49-F238E27FC236}">
                <a16:creationId xmlns:a16="http://schemas.microsoft.com/office/drawing/2014/main" id="{91BB191B-A73F-8931-1B4D-42249AB5AE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790052" y="13432411"/>
            <a:ext cx="1339595" cy="1339595"/>
          </a:xfrm>
          <a:prstGeom prst="rect">
            <a:avLst/>
          </a:prstGeom>
        </p:spPr>
      </p:pic>
      <p:sp>
        <p:nvSpPr>
          <p:cNvPr id="21" name="TextBox 20">
            <a:extLst>
              <a:ext uri="{FF2B5EF4-FFF2-40B4-BE49-F238E27FC236}">
                <a16:creationId xmlns:a16="http://schemas.microsoft.com/office/drawing/2014/main" id="{D906DF36-D817-AF58-5B3F-DE6C8E1E24B1}"/>
              </a:ext>
            </a:extLst>
          </p:cNvPr>
          <p:cNvSpPr txBox="1"/>
          <p:nvPr/>
        </p:nvSpPr>
        <p:spPr>
          <a:xfrm>
            <a:off x="24483648" y="3935335"/>
            <a:ext cx="7078392" cy="7561557"/>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Construction Noise and Air Quality</a:t>
            </a:r>
          </a:p>
          <a:p>
            <a:endParaRPr lang="en-US" sz="3600" dirty="0">
              <a:latin typeface="Arial" panose="020B0604020202020204" pitchFamily="34" charset="0"/>
              <a:cs typeface="Arial" panose="020B0604020202020204" pitchFamily="34" charset="0"/>
            </a:endParaRPr>
          </a:p>
          <a:p>
            <a:r>
              <a:rPr lang="en-US" sz="3600" u="sng" dirty="0">
                <a:latin typeface="Arial" panose="020B0604020202020204" pitchFamily="34" charset="0"/>
                <a:cs typeface="Arial" panose="020B0604020202020204" pitchFamily="34" charset="0"/>
              </a:rPr>
              <a:t>Proposed Mitigation Measures:</a:t>
            </a:r>
          </a:p>
          <a:p>
            <a:endParaRPr lang="en-US" sz="3600" u="sng" dirty="0">
              <a:latin typeface="Arial" panose="020B0604020202020204" pitchFamily="34" charset="0"/>
              <a:cs typeface="Arial" panose="020B0604020202020204" pitchFamily="34" charset="0"/>
            </a:endParaRPr>
          </a:p>
          <a:p>
            <a:pPr marL="571500" indent="-571500">
              <a:lnSpc>
                <a:spcPct val="107000"/>
              </a:lnSpc>
              <a:buFont typeface="Arial" panose="020B0604020202020204" pitchFamily="34" charset="0"/>
              <a:buChar char="•"/>
              <a:tabLst>
                <a:tab pos="304841" algn="l"/>
              </a:tabLst>
            </a:pPr>
            <a:r>
              <a:rPr lang="en-US" sz="3600" dirty="0">
                <a:latin typeface="Arial" panose="020B0604020202020204" pitchFamily="34" charset="0"/>
                <a:cs typeface="Arial" panose="020B0604020202020204" pitchFamily="34" charset="0"/>
              </a:rPr>
              <a:t>Noise mitigation measures for construction equipment, proper maintenance of equipment, and limit unnecessary noise and idling</a:t>
            </a:r>
          </a:p>
          <a:p>
            <a:pPr marL="571500" indent="-571500">
              <a:lnSpc>
                <a:spcPct val="107000"/>
              </a:lnSpc>
              <a:buFont typeface="Arial" panose="020B0604020202020204" pitchFamily="34" charset="0"/>
              <a:buChar char="•"/>
              <a:tabLst>
                <a:tab pos="304841" algn="l"/>
              </a:tabLst>
            </a:pPr>
            <a:r>
              <a:rPr lang="en-US" sz="3600" dirty="0">
                <a:latin typeface="Arial" panose="020B0604020202020204" pitchFamily="34" charset="0"/>
                <a:cs typeface="Arial" panose="020B0604020202020204" pitchFamily="34" charset="0"/>
              </a:rPr>
              <a:t>Dust suppression and controls during construction and limiting exposed areas</a:t>
            </a:r>
          </a:p>
        </p:txBody>
      </p:sp>
      <p:sp>
        <p:nvSpPr>
          <p:cNvPr id="20" name="TextBox 19">
            <a:extLst>
              <a:ext uri="{FF2B5EF4-FFF2-40B4-BE49-F238E27FC236}">
                <a16:creationId xmlns:a16="http://schemas.microsoft.com/office/drawing/2014/main" id="{6072E8C5-BB10-96DD-7031-28960D7FAC68}"/>
              </a:ext>
            </a:extLst>
          </p:cNvPr>
          <p:cNvSpPr txBox="1"/>
          <p:nvPr/>
        </p:nvSpPr>
        <p:spPr>
          <a:xfrm>
            <a:off x="13590124" y="4067877"/>
            <a:ext cx="7143761" cy="7565854"/>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Impacts to Terrestrial Environment</a:t>
            </a:r>
          </a:p>
          <a:p>
            <a:endParaRPr lang="en-US" sz="3600" dirty="0">
              <a:latin typeface="Arial" panose="020B0604020202020204" pitchFamily="34" charset="0"/>
              <a:cs typeface="Arial" panose="020B0604020202020204" pitchFamily="34" charset="0"/>
            </a:endParaRPr>
          </a:p>
          <a:p>
            <a:r>
              <a:rPr lang="en-US" sz="3600" u="sng" dirty="0">
                <a:latin typeface="Arial" panose="020B0604020202020204" pitchFamily="34" charset="0"/>
                <a:cs typeface="Arial" panose="020B0604020202020204" pitchFamily="34" charset="0"/>
              </a:rPr>
              <a:t>Proposed Mitigation Measures:</a:t>
            </a:r>
          </a:p>
          <a:p>
            <a:endParaRPr lang="en-US" sz="3600" u="sng" dirty="0">
              <a:latin typeface="Arial" panose="020B0604020202020204" pitchFamily="34" charset="0"/>
              <a:cs typeface="Arial" panose="020B0604020202020204" pitchFamily="34" charset="0"/>
            </a:endParaRPr>
          </a:p>
          <a:p>
            <a:pPr marL="571500" indent="-571500" defTabSz="2926481">
              <a:lnSpc>
                <a:spcPct val="107000"/>
              </a:lnSpc>
              <a:buFont typeface="Arial" panose="020B0604020202020204" pitchFamily="34" charset="0"/>
              <a:buChar char="•"/>
              <a:tabLst>
                <a:tab pos="304841" algn="l"/>
              </a:tabLst>
            </a:pPr>
            <a:r>
              <a:rPr lang="en-US" sz="3600" kern="100" dirty="0">
                <a:solidFill>
                  <a:srgbClr val="000000"/>
                </a:solidFill>
                <a:latin typeface="Arial" panose="020B0604020202020204" pitchFamily="34" charset="0"/>
                <a:cs typeface="Arial" panose="020B0604020202020204" pitchFamily="34" charset="0"/>
              </a:rPr>
              <a:t>Timing restrictions for vegetation clearing</a:t>
            </a:r>
          </a:p>
          <a:p>
            <a:pPr marL="571500" indent="-571500" defTabSz="2926481">
              <a:lnSpc>
                <a:spcPct val="107000"/>
              </a:lnSpc>
              <a:buFont typeface="Arial" panose="020B0604020202020204" pitchFamily="34" charset="0"/>
              <a:buChar char="•"/>
              <a:tabLst>
                <a:tab pos="304841" algn="l"/>
              </a:tabLst>
            </a:pPr>
            <a:r>
              <a:rPr lang="en-US" sz="3600" kern="100" dirty="0">
                <a:solidFill>
                  <a:srgbClr val="000000"/>
                </a:solidFill>
                <a:latin typeface="Arial" panose="020B0604020202020204" pitchFamily="34" charset="0"/>
                <a:cs typeface="Arial" panose="020B0604020202020204" pitchFamily="34" charset="0"/>
              </a:rPr>
              <a:t>Minimize vegetation removal and damage</a:t>
            </a:r>
          </a:p>
          <a:p>
            <a:pPr marL="571500" indent="-571500" defTabSz="2926481">
              <a:lnSpc>
                <a:spcPct val="107000"/>
              </a:lnSpc>
              <a:buFont typeface="Arial" panose="020B0604020202020204" pitchFamily="34" charset="0"/>
              <a:buChar char="•"/>
              <a:tabLst>
                <a:tab pos="304841" algn="l"/>
              </a:tabLst>
            </a:pPr>
            <a:r>
              <a:rPr lang="en-US" sz="3600" kern="100" dirty="0">
                <a:solidFill>
                  <a:srgbClr val="000000"/>
                </a:solidFill>
                <a:latin typeface="Arial" panose="020B0604020202020204" pitchFamily="34" charset="0"/>
                <a:cs typeface="Arial" panose="020B0604020202020204" pitchFamily="34" charset="0"/>
              </a:rPr>
              <a:t>Registration and conservation plan for potential Species at Risk present, if required</a:t>
            </a:r>
          </a:p>
          <a:p>
            <a:endParaRPr lang="en-US" sz="36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AD022445-E12C-9E93-1A04-640386DAF659}"/>
              </a:ext>
            </a:extLst>
          </p:cNvPr>
          <p:cNvSpPr txBox="1"/>
          <p:nvPr/>
        </p:nvSpPr>
        <p:spPr>
          <a:xfrm>
            <a:off x="3426811" y="4214078"/>
            <a:ext cx="6632941" cy="5190395"/>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Property Access/Entrance Impacts</a:t>
            </a:r>
          </a:p>
          <a:p>
            <a:endParaRPr lang="en-US" sz="3600" dirty="0">
              <a:latin typeface="Arial" panose="020B0604020202020204" pitchFamily="34" charset="0"/>
              <a:cs typeface="Arial" panose="020B0604020202020204" pitchFamily="34" charset="0"/>
            </a:endParaRPr>
          </a:p>
          <a:p>
            <a:r>
              <a:rPr lang="en-US" sz="3600" u="sng" dirty="0">
                <a:latin typeface="Arial" panose="020B0604020202020204" pitchFamily="34" charset="0"/>
                <a:cs typeface="Arial" panose="020B0604020202020204" pitchFamily="34" charset="0"/>
              </a:rPr>
              <a:t>Proposed Mitigation Measures:</a:t>
            </a:r>
          </a:p>
          <a:p>
            <a:endParaRPr lang="en-US" sz="3600" u="sng" dirty="0">
              <a:latin typeface="Arial" panose="020B0604020202020204" pitchFamily="34" charset="0"/>
              <a:cs typeface="Arial" panose="020B0604020202020204" pitchFamily="34" charset="0"/>
            </a:endParaRPr>
          </a:p>
          <a:p>
            <a:pPr marL="571500" indent="-571500">
              <a:lnSpc>
                <a:spcPct val="107000"/>
              </a:lnSpc>
              <a:buFont typeface="Arial" panose="020B0604020202020204" pitchFamily="34" charset="0"/>
              <a:buChar char="•"/>
            </a:pPr>
            <a:r>
              <a:rPr lang="en-US" sz="3600" kern="100" dirty="0">
                <a:solidFill>
                  <a:srgbClr val="000000"/>
                </a:solidFill>
                <a:latin typeface="Arial" panose="020B0604020202020204" pitchFamily="34" charset="0"/>
                <a:cs typeface="Arial" panose="020B0604020202020204" pitchFamily="34" charset="0"/>
              </a:rPr>
              <a:t> Maintain access to private entrances and sideroads during construction</a:t>
            </a:r>
            <a:endParaRPr lang="en-US" sz="3600" kern="100" dirty="0">
              <a:latin typeface="Arial" panose="020B0604020202020204" pitchFamily="34" charset="0"/>
              <a:cs typeface="Arial" panose="020B0604020202020204" pitchFamily="34" charset="0"/>
            </a:endParaRPr>
          </a:p>
          <a:p>
            <a:pPr marL="571500" indent="-571500">
              <a:lnSpc>
                <a:spcPct val="107000"/>
              </a:lnSpc>
              <a:buFont typeface="Arial" panose="020B0604020202020204" pitchFamily="34" charset="0"/>
              <a:buChar char="•"/>
            </a:pPr>
            <a:endParaRPr lang="en-US" sz="3600" dirty="0">
              <a:latin typeface="Arial" panose="020B0604020202020204" pitchFamily="34" charset="0"/>
              <a:cs typeface="Arial" panose="020B0604020202020204" pitchFamily="34" charset="0"/>
            </a:endParaRPr>
          </a:p>
        </p:txBody>
      </p:sp>
      <p:pic>
        <p:nvPicPr>
          <p:cNvPr id="10" name="Graphic 9" descr="Sound Medium with solid fill">
            <a:extLst>
              <a:ext uri="{FF2B5EF4-FFF2-40B4-BE49-F238E27FC236}">
                <a16:creationId xmlns:a16="http://schemas.microsoft.com/office/drawing/2014/main" id="{E882570C-6B31-EE4D-E84B-998266683C2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714251" y="3864975"/>
            <a:ext cx="1752812" cy="1752812"/>
          </a:xfrm>
          <a:prstGeom prst="rect">
            <a:avLst/>
          </a:prstGeom>
        </p:spPr>
      </p:pic>
      <p:pic>
        <p:nvPicPr>
          <p:cNvPr id="8" name="Graphic 7" descr="Construction Barricade with solid fill">
            <a:extLst>
              <a:ext uri="{FF2B5EF4-FFF2-40B4-BE49-F238E27FC236}">
                <a16:creationId xmlns:a16="http://schemas.microsoft.com/office/drawing/2014/main" id="{90878DE8-4AC5-BCF4-CB15-DEAB361430F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98518" y="13192013"/>
            <a:ext cx="1579992" cy="1579992"/>
          </a:xfrm>
          <a:prstGeom prst="rect">
            <a:avLst/>
          </a:prstGeom>
        </p:spPr>
      </p:pic>
      <p:pic>
        <p:nvPicPr>
          <p:cNvPr id="14" name="Graphic 13" descr="Leaf with solid fill">
            <a:extLst>
              <a:ext uri="{FF2B5EF4-FFF2-40B4-BE49-F238E27FC236}">
                <a16:creationId xmlns:a16="http://schemas.microsoft.com/office/drawing/2014/main" id="{114B2726-ECA3-B28D-A1E8-E2F34612FA1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101647" y="3935335"/>
            <a:ext cx="1453261" cy="1453261"/>
          </a:xfrm>
          <a:prstGeom prst="rect">
            <a:avLst/>
          </a:prstGeom>
        </p:spPr>
      </p:pic>
      <p:pic>
        <p:nvPicPr>
          <p:cNvPr id="16" name="Graphic 15" descr="House with solid fill">
            <a:extLst>
              <a:ext uri="{FF2B5EF4-FFF2-40B4-BE49-F238E27FC236}">
                <a16:creationId xmlns:a16="http://schemas.microsoft.com/office/drawing/2014/main" id="{CFC96EA8-E96E-13BC-335C-6C39D50AC7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20276" y="3935337"/>
            <a:ext cx="1682452" cy="1682452"/>
          </a:xfrm>
          <a:prstGeom prst="rect">
            <a:avLst/>
          </a:prstGeom>
        </p:spPr>
      </p:pic>
      <p:sp>
        <p:nvSpPr>
          <p:cNvPr id="24" name="TextBox 23">
            <a:extLst>
              <a:ext uri="{FF2B5EF4-FFF2-40B4-BE49-F238E27FC236}">
                <a16:creationId xmlns:a16="http://schemas.microsoft.com/office/drawing/2014/main" id="{C8D15673-41D1-591C-92B9-520D6FFE3486}"/>
              </a:ext>
            </a:extLst>
          </p:cNvPr>
          <p:cNvSpPr txBox="1"/>
          <p:nvPr/>
        </p:nvSpPr>
        <p:spPr>
          <a:xfrm>
            <a:off x="24483648" y="13494964"/>
            <a:ext cx="6611991" cy="6380273"/>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Landscaping and </a:t>
            </a:r>
          </a:p>
          <a:p>
            <a:r>
              <a:rPr lang="en-US" sz="3600" b="1" dirty="0">
                <a:latin typeface="Arial" panose="020B0604020202020204" pitchFamily="34" charset="0"/>
                <a:cs typeface="Arial" panose="020B0604020202020204" pitchFamily="34" charset="0"/>
              </a:rPr>
              <a:t>Vegetation Impacts</a:t>
            </a:r>
          </a:p>
          <a:p>
            <a:endParaRPr lang="en-US" sz="3600" dirty="0">
              <a:latin typeface="Arial" panose="020B0604020202020204" pitchFamily="34" charset="0"/>
              <a:cs typeface="Arial" panose="020B0604020202020204" pitchFamily="34" charset="0"/>
            </a:endParaRPr>
          </a:p>
          <a:p>
            <a:r>
              <a:rPr lang="en-US" sz="3600" u="sng" dirty="0">
                <a:latin typeface="Arial" panose="020B0604020202020204" pitchFamily="34" charset="0"/>
                <a:cs typeface="Arial" panose="020B0604020202020204" pitchFamily="34" charset="0"/>
              </a:rPr>
              <a:t>Proposed Mitigation Measures:</a:t>
            </a:r>
          </a:p>
          <a:p>
            <a:endParaRPr lang="en-US" sz="3600" u="sng" dirty="0">
              <a:latin typeface="Arial" panose="020B0604020202020204" pitchFamily="34" charset="0"/>
              <a:cs typeface="Arial" panose="020B0604020202020204" pitchFamily="34" charset="0"/>
            </a:endParaRPr>
          </a:p>
          <a:p>
            <a:pPr marL="571500" indent="-571500">
              <a:lnSpc>
                <a:spcPct val="107000"/>
              </a:lnSpc>
              <a:buFont typeface="Arial" panose="020B0604020202020204" pitchFamily="34" charset="0"/>
              <a:buChar char="•"/>
              <a:tabLst>
                <a:tab pos="304841" algn="l"/>
              </a:tabLst>
            </a:pPr>
            <a:r>
              <a:rPr lang="en-US" sz="3600" kern="100" dirty="0">
                <a:latin typeface="Arial" panose="020B0604020202020204" pitchFamily="34" charset="0"/>
                <a:cs typeface="Arial" panose="020B0604020202020204" pitchFamily="34" charset="0"/>
              </a:rPr>
              <a:t>A detailed landscape plan will be developed and refined which documents impacts to vegetation and proposed restoration plans</a:t>
            </a:r>
            <a:endParaRPr lang="en-US" sz="3600" kern="100" dirty="0">
              <a:latin typeface="Arial" panose="020B0604020202020204" pitchFamily="34" charset="0"/>
              <a:ea typeface="Times New Roman" panose="02020603050405020304" pitchFamily="18" charset="0"/>
              <a:cs typeface="Arial" panose="020B0604020202020204" pitchFamily="34" charset="0"/>
            </a:endParaRPr>
          </a:p>
          <a:p>
            <a:endParaRPr lang="en-US" sz="36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C3D255E-92E0-4188-825A-B3AEF8846EC8}"/>
              </a:ext>
            </a:extLst>
          </p:cNvPr>
          <p:cNvSpPr txBox="1"/>
          <p:nvPr/>
        </p:nvSpPr>
        <p:spPr>
          <a:xfrm>
            <a:off x="0" y="0"/>
            <a:ext cx="32918400" cy="1200329"/>
          </a:xfrm>
          <a:prstGeom prst="rect">
            <a:avLst/>
          </a:prstGeom>
          <a:solidFill>
            <a:srgbClr val="0070AD"/>
          </a:solidFill>
          <a:ln>
            <a:solidFill>
              <a:srgbClr val="0070AD"/>
            </a:solidFill>
          </a:ln>
        </p:spPr>
        <p:txBody>
          <a:bodyPr wrap="square" rtlCol="0">
            <a:spAutoFit/>
          </a:bodyPr>
          <a:lstStyle/>
          <a:p>
            <a:pPr algn="ctr"/>
            <a:r>
              <a:rPr lang="en-US" sz="7200" dirty="0">
                <a:solidFill>
                  <a:schemeClr val="bg1"/>
                </a:solidFill>
                <a:latin typeface="Arial" panose="020B0604020202020204" pitchFamily="34" charset="0"/>
                <a:cs typeface="Arial" panose="020B0604020202020204" pitchFamily="34" charset="0"/>
              </a:rPr>
              <a:t>Potential Impacts and Proposed Mitigation Measures During Construction</a:t>
            </a:r>
          </a:p>
        </p:txBody>
      </p:sp>
      <p:sp>
        <p:nvSpPr>
          <p:cNvPr id="3" name="TextBox 2">
            <a:extLst>
              <a:ext uri="{FF2B5EF4-FFF2-40B4-BE49-F238E27FC236}">
                <a16:creationId xmlns:a16="http://schemas.microsoft.com/office/drawing/2014/main" id="{33469E1E-D3E3-C1A8-C473-4BE61DEF80D2}"/>
              </a:ext>
            </a:extLst>
          </p:cNvPr>
          <p:cNvSpPr txBox="1"/>
          <p:nvPr/>
        </p:nvSpPr>
        <p:spPr>
          <a:xfrm>
            <a:off x="487680" y="1732687"/>
            <a:ext cx="31943040" cy="1323439"/>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The  Recommended Plan may result in potential impacts to existing vegetation and wildlife habitat, tree removal, property entrance changes, temporary traffic delays and other impacts. Proposed mitigation measures are presented below for each type of impact:</a:t>
            </a:r>
          </a:p>
        </p:txBody>
      </p:sp>
      <p:pic>
        <p:nvPicPr>
          <p:cNvPr id="28" name="Graphic 27" descr="Magnifying glass with solid fill">
            <a:extLst>
              <a:ext uri="{FF2B5EF4-FFF2-40B4-BE49-F238E27FC236}">
                <a16:creationId xmlns:a16="http://schemas.microsoft.com/office/drawing/2014/main" id="{53702A72-FFB8-5F22-91AE-8647CEADF5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2192000" y="13335000"/>
            <a:ext cx="1247196" cy="1247196"/>
          </a:xfrm>
          <a:prstGeom prst="rect">
            <a:avLst/>
          </a:prstGeom>
        </p:spPr>
      </p:pic>
      <p:sp>
        <p:nvSpPr>
          <p:cNvPr id="2" name="Rectangle: Diagonal Corners Snipped 1">
            <a:extLst>
              <a:ext uri="{FF2B5EF4-FFF2-40B4-BE49-F238E27FC236}">
                <a16:creationId xmlns:a16="http://schemas.microsoft.com/office/drawing/2014/main" id="{DA157666-F696-9D10-57D4-CA7D72B1EE4F}"/>
              </a:ext>
            </a:extLst>
          </p:cNvPr>
          <p:cNvSpPr/>
          <p:nvPr/>
        </p:nvSpPr>
        <p:spPr>
          <a:xfrm>
            <a:off x="22239855" y="3620561"/>
            <a:ext cx="10087233" cy="8183210"/>
          </a:xfrm>
          <a:prstGeom prst="snip2DiagRect">
            <a:avLst/>
          </a:prstGeom>
          <a:noFill/>
          <a:ln w="107950">
            <a:solidFill>
              <a:srgbClr val="0070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7" name="Rectangle: Diagonal Corners Snipped 6">
            <a:extLst>
              <a:ext uri="{FF2B5EF4-FFF2-40B4-BE49-F238E27FC236}">
                <a16:creationId xmlns:a16="http://schemas.microsoft.com/office/drawing/2014/main" id="{A522B3B7-5871-9D92-AE02-9AFFA4F6CA2A}"/>
              </a:ext>
            </a:extLst>
          </p:cNvPr>
          <p:cNvSpPr/>
          <p:nvPr/>
        </p:nvSpPr>
        <p:spPr>
          <a:xfrm>
            <a:off x="932420" y="3620561"/>
            <a:ext cx="10087233" cy="8183210"/>
          </a:xfrm>
          <a:prstGeom prst="snip2DiagRect">
            <a:avLst/>
          </a:prstGeom>
          <a:noFill/>
          <a:ln w="107950">
            <a:solidFill>
              <a:srgbClr val="0070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18" name="Rectangle: Diagonal Corners Snipped 17">
            <a:extLst>
              <a:ext uri="{FF2B5EF4-FFF2-40B4-BE49-F238E27FC236}">
                <a16:creationId xmlns:a16="http://schemas.microsoft.com/office/drawing/2014/main" id="{87FD3E76-B8CF-2840-4B59-525BC1261BEF}"/>
              </a:ext>
            </a:extLst>
          </p:cNvPr>
          <p:cNvSpPr/>
          <p:nvPr/>
        </p:nvSpPr>
        <p:spPr>
          <a:xfrm>
            <a:off x="932420" y="12970667"/>
            <a:ext cx="10087233" cy="8577140"/>
          </a:xfrm>
          <a:prstGeom prst="snip2DiagRect">
            <a:avLst/>
          </a:prstGeom>
          <a:noFill/>
          <a:ln w="107950">
            <a:solidFill>
              <a:srgbClr val="0070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5" name="Rectangle: Diagonal Corners Snipped 24">
            <a:extLst>
              <a:ext uri="{FF2B5EF4-FFF2-40B4-BE49-F238E27FC236}">
                <a16:creationId xmlns:a16="http://schemas.microsoft.com/office/drawing/2014/main" id="{7F84CA53-F456-FBEC-3BD4-FBD30A52B132}"/>
              </a:ext>
            </a:extLst>
          </p:cNvPr>
          <p:cNvSpPr/>
          <p:nvPr/>
        </p:nvSpPr>
        <p:spPr>
          <a:xfrm>
            <a:off x="22192220" y="13001121"/>
            <a:ext cx="10087233" cy="8577140"/>
          </a:xfrm>
          <a:prstGeom prst="snip2DiagRect">
            <a:avLst/>
          </a:prstGeom>
          <a:noFill/>
          <a:ln w="107950">
            <a:solidFill>
              <a:srgbClr val="0070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6" name="Rectangle: Diagonal Corners Snipped 25">
            <a:extLst>
              <a:ext uri="{FF2B5EF4-FFF2-40B4-BE49-F238E27FC236}">
                <a16:creationId xmlns:a16="http://schemas.microsoft.com/office/drawing/2014/main" id="{4D10DFA8-CBA6-BC02-0147-476C7821A30E}"/>
              </a:ext>
            </a:extLst>
          </p:cNvPr>
          <p:cNvSpPr/>
          <p:nvPr/>
        </p:nvSpPr>
        <p:spPr>
          <a:xfrm>
            <a:off x="11610585" y="3620561"/>
            <a:ext cx="10087233" cy="8183210"/>
          </a:xfrm>
          <a:prstGeom prst="snip2DiagRect">
            <a:avLst/>
          </a:prstGeom>
          <a:noFill/>
          <a:ln w="107950">
            <a:solidFill>
              <a:srgbClr val="0070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7" name="Rectangle: Diagonal Corners Snipped 26">
            <a:extLst>
              <a:ext uri="{FF2B5EF4-FFF2-40B4-BE49-F238E27FC236}">
                <a16:creationId xmlns:a16="http://schemas.microsoft.com/office/drawing/2014/main" id="{F807FBB7-C388-0B1D-50F9-1D8A604B44A1}"/>
              </a:ext>
            </a:extLst>
          </p:cNvPr>
          <p:cNvSpPr/>
          <p:nvPr/>
        </p:nvSpPr>
        <p:spPr>
          <a:xfrm>
            <a:off x="11610585" y="13001121"/>
            <a:ext cx="10087233" cy="8577140"/>
          </a:xfrm>
          <a:prstGeom prst="snip2DiagRect">
            <a:avLst/>
          </a:prstGeom>
          <a:noFill/>
          <a:ln w="107950">
            <a:solidFill>
              <a:srgbClr val="0070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Tree>
    <p:extLst>
      <p:ext uri="{BB962C8B-B14F-4D97-AF65-F5344CB8AC3E}">
        <p14:creationId xmlns:p14="http://schemas.microsoft.com/office/powerpoint/2010/main" val="3112611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E7FAC-A128-F458-AA69-E46D9E52F497}"/>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B39AC913-460C-4CF0-03E9-B658F9AF2EE6}"/>
              </a:ext>
            </a:extLst>
          </p:cNvPr>
          <p:cNvSpPr/>
          <p:nvPr/>
        </p:nvSpPr>
        <p:spPr>
          <a:xfrm>
            <a:off x="1638301" y="12997543"/>
            <a:ext cx="29364924" cy="6433457"/>
          </a:xfrm>
          <a:prstGeom prst="roundRect">
            <a:avLst>
              <a:gd name="adj" fmla="val 13936"/>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60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D606D6-2CDD-AF7B-E0B1-806ECBB6E245}"/>
              </a:ext>
            </a:extLst>
          </p:cNvPr>
          <p:cNvSpPr/>
          <p:nvPr/>
        </p:nvSpPr>
        <p:spPr>
          <a:xfrm>
            <a:off x="0" y="-12643"/>
            <a:ext cx="32918400" cy="1841444"/>
          </a:xfrm>
          <a:prstGeom prst="rect">
            <a:avLst/>
          </a:prstGeom>
          <a:solidFill>
            <a:srgbClr val="0079B3"/>
          </a:solidFill>
          <a:ln>
            <a:solidFill>
              <a:srgbClr val="0079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0" dirty="0">
                <a:latin typeface="Arial" panose="020B0604020202020204" pitchFamily="34" charset="0"/>
                <a:cs typeface="Arial" panose="020B0604020202020204" pitchFamily="34" charset="0"/>
              </a:rPr>
              <a:t>Next Steps</a:t>
            </a:r>
          </a:p>
        </p:txBody>
      </p:sp>
      <p:sp>
        <p:nvSpPr>
          <p:cNvPr id="2" name="Rectangle: Diagonal Corners Rounded 1">
            <a:extLst>
              <a:ext uri="{FF2B5EF4-FFF2-40B4-BE49-F238E27FC236}">
                <a16:creationId xmlns:a16="http://schemas.microsoft.com/office/drawing/2014/main" id="{4898011C-1802-04E4-4B90-66B62C211BF9}"/>
              </a:ext>
            </a:extLst>
          </p:cNvPr>
          <p:cNvSpPr/>
          <p:nvPr/>
        </p:nvSpPr>
        <p:spPr>
          <a:xfrm>
            <a:off x="1507848" y="3429862"/>
            <a:ext cx="29495377" cy="5606466"/>
          </a:xfrm>
          <a:prstGeom prst="round2Diag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97519" indent="-997519">
              <a:spcBef>
                <a:spcPts val="436"/>
              </a:spcBef>
              <a:spcAft>
                <a:spcPts val="436"/>
              </a:spcAft>
              <a:buSzPct val="115000"/>
              <a:buFont typeface="Arial" panose="020B0604020202020204" pitchFamily="34" charset="0"/>
              <a:buChar char="•"/>
              <a:defRPr/>
            </a:pPr>
            <a:r>
              <a:rPr lang="en-US" sz="5400" dirty="0">
                <a:solidFill>
                  <a:schemeClr val="tx1"/>
                </a:solidFill>
                <a:latin typeface="Arial" panose="020B0604020202020204" pitchFamily="34" charset="0"/>
                <a:cs typeface="Arial" panose="020B0604020202020204" pitchFamily="34" charset="0"/>
              </a:rPr>
              <a:t>Review, consider and respond to the comments received at and following the Public Information Centre</a:t>
            </a:r>
          </a:p>
          <a:p>
            <a:pPr marL="997519" indent="-997519">
              <a:spcBef>
                <a:spcPts val="436"/>
              </a:spcBef>
              <a:spcAft>
                <a:spcPts val="436"/>
              </a:spcAft>
              <a:buSzPct val="115000"/>
              <a:buFont typeface="Arial" panose="020B0604020202020204" pitchFamily="34" charset="0"/>
              <a:buChar char="•"/>
              <a:defRPr/>
            </a:pPr>
            <a:r>
              <a:rPr lang="en-US" sz="5400" dirty="0">
                <a:solidFill>
                  <a:schemeClr val="tx1"/>
                </a:solidFill>
                <a:latin typeface="Arial" panose="020B0604020202020204" pitchFamily="34" charset="0"/>
                <a:cs typeface="Arial" panose="020B0604020202020204" pitchFamily="34" charset="0"/>
              </a:rPr>
              <a:t>Refine construction and staging plans </a:t>
            </a:r>
          </a:p>
          <a:p>
            <a:pPr marL="997519" indent="-997519">
              <a:spcBef>
                <a:spcPts val="436"/>
              </a:spcBef>
              <a:spcAft>
                <a:spcPts val="436"/>
              </a:spcAft>
              <a:buSzPct val="115000"/>
              <a:buFont typeface="Arial" panose="020B0604020202020204" pitchFamily="34" charset="0"/>
              <a:buChar char="•"/>
              <a:defRPr/>
            </a:pPr>
            <a:r>
              <a:rPr lang="en-US" sz="5400" dirty="0">
                <a:solidFill>
                  <a:schemeClr val="tx1"/>
                </a:solidFill>
                <a:latin typeface="Arial" panose="020B0604020202020204" pitchFamily="34" charset="0"/>
                <a:cs typeface="Arial" panose="020B0604020202020204" pitchFamily="34" charset="0"/>
              </a:rPr>
              <a:t>Prepare and provide the Design Construction Report for Fall 2026</a:t>
            </a:r>
          </a:p>
          <a:p>
            <a:pPr marL="997519" indent="-997519">
              <a:spcBef>
                <a:spcPts val="436"/>
              </a:spcBef>
              <a:spcAft>
                <a:spcPts val="436"/>
              </a:spcAft>
              <a:buSzPct val="115000"/>
              <a:buFont typeface="Arial" panose="020B0604020202020204" pitchFamily="34" charset="0"/>
              <a:buChar char="•"/>
              <a:defRPr/>
            </a:pPr>
            <a:r>
              <a:rPr lang="en-US" sz="5400" dirty="0">
                <a:solidFill>
                  <a:schemeClr val="tx1"/>
                </a:solidFill>
                <a:latin typeface="Arial" panose="020B0604020202020204" pitchFamily="34" charset="0"/>
                <a:cs typeface="Arial" panose="020B0604020202020204" pitchFamily="34" charset="0"/>
              </a:rPr>
              <a:t>Construction is anticipated to take place in Spring 2027</a:t>
            </a:r>
            <a:endParaRPr lang="en-US" sz="5400" dirty="0">
              <a:solidFill>
                <a:prstClr val="black"/>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7061F482-15E1-04BA-95B2-80B9CF776613}"/>
              </a:ext>
            </a:extLst>
          </p:cNvPr>
          <p:cNvSpPr txBox="1">
            <a:spLocks/>
          </p:cNvSpPr>
          <p:nvPr/>
        </p:nvSpPr>
        <p:spPr>
          <a:xfrm>
            <a:off x="16014879" y="20922584"/>
            <a:ext cx="862207" cy="1168401"/>
          </a:xfrm>
          <a:prstGeom prst="rect">
            <a:avLst/>
          </a:prstGeom>
        </p:spPr>
        <p:txBody>
          <a:bodyPr vert="horz" lIns="199505" tIns="99753" rIns="199505" bIns="99753" rtlCol="0" anchor="ctr"/>
          <a:lstStyle>
            <a:defPPr>
              <a:defRPr lang="en-US"/>
            </a:defPPr>
            <a:lvl1pPr marL="0" algn="r" defTabSz="914400" rtl="0" eaLnBrk="1" latinLnBrk="0" hangingPunct="1">
              <a:defRPr sz="196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2618" b="1" dirty="0">
              <a:solidFill>
                <a:srgbClr val="0070AD"/>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96BA6FF-F50B-8C08-20BC-C11A1AF1A884}"/>
              </a:ext>
            </a:extLst>
          </p:cNvPr>
          <p:cNvSpPr txBox="1"/>
          <p:nvPr/>
        </p:nvSpPr>
        <p:spPr>
          <a:xfrm>
            <a:off x="1638300" y="2217315"/>
            <a:ext cx="15958215" cy="923330"/>
          </a:xfrm>
          <a:prstGeom prst="rect">
            <a:avLst/>
          </a:prstGeom>
          <a:noFill/>
        </p:spPr>
        <p:txBody>
          <a:bodyPr wrap="none" rtlCol="0">
            <a:spAutoFit/>
          </a:bodyPr>
          <a:lstStyle/>
          <a:p>
            <a:r>
              <a:rPr lang="en-US" sz="5400" dirty="0">
                <a:latin typeface="Arial" panose="020B0604020202020204" pitchFamily="34" charset="0"/>
                <a:cs typeface="Arial" panose="020B0604020202020204" pitchFamily="34" charset="0"/>
              </a:rPr>
              <a:t>The following tasks will be completed after this PIC:</a:t>
            </a:r>
          </a:p>
        </p:txBody>
      </p:sp>
      <p:sp>
        <p:nvSpPr>
          <p:cNvPr id="9" name="Rectangle: Rounded Corners 8">
            <a:extLst>
              <a:ext uri="{FF2B5EF4-FFF2-40B4-BE49-F238E27FC236}">
                <a16:creationId xmlns:a16="http://schemas.microsoft.com/office/drawing/2014/main" id="{E836C8D2-0FF2-E443-6344-1398CEB7382E}"/>
              </a:ext>
            </a:extLst>
          </p:cNvPr>
          <p:cNvSpPr/>
          <p:nvPr/>
        </p:nvSpPr>
        <p:spPr>
          <a:xfrm>
            <a:off x="1638300" y="12077698"/>
            <a:ext cx="29641800" cy="1168401"/>
          </a:xfrm>
          <a:prstGeom prst="roundRect">
            <a:avLst/>
          </a:prstGeom>
          <a:solidFill>
            <a:srgbClr val="0079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5400" dirty="0">
                <a:latin typeface="Arial" panose="020B0604020202020204" pitchFamily="34" charset="0"/>
                <a:cs typeface="Arial" panose="020B0604020202020204" pitchFamily="34" charset="0"/>
              </a:rPr>
              <a:t>What is a Design and Construction Report?</a:t>
            </a:r>
          </a:p>
        </p:txBody>
      </p:sp>
      <p:sp>
        <p:nvSpPr>
          <p:cNvPr id="10" name="TextBox 9">
            <a:extLst>
              <a:ext uri="{FF2B5EF4-FFF2-40B4-BE49-F238E27FC236}">
                <a16:creationId xmlns:a16="http://schemas.microsoft.com/office/drawing/2014/main" id="{BF76D0FC-3CD4-1190-8046-80D74FD9E6A4}"/>
              </a:ext>
            </a:extLst>
          </p:cNvPr>
          <p:cNvSpPr txBox="1"/>
          <p:nvPr/>
        </p:nvSpPr>
        <p:spPr>
          <a:xfrm>
            <a:off x="6328148" y="13795959"/>
            <a:ext cx="25603200" cy="5078313"/>
          </a:xfrm>
          <a:prstGeom prst="rect">
            <a:avLst/>
          </a:prstGeom>
          <a:noFill/>
        </p:spPr>
        <p:txBody>
          <a:bodyPr wrap="square">
            <a:spAutoFit/>
          </a:bodyPr>
          <a:lstStyle/>
          <a:p>
            <a:r>
              <a:rPr lang="en-US" sz="5400" dirty="0">
                <a:latin typeface="Arial" panose="020B0604020202020204" pitchFamily="34" charset="0"/>
                <a:cs typeface="Arial" panose="020B0604020202020204" pitchFamily="34" charset="0"/>
              </a:rPr>
              <a:t>The Design and Construction Report will document the project’s final design and construction staging. It will document the recommended improvements, consultation undertaken, and potential environmental issues and mitigation measures associated with the Recommended Plan. The report will be made available on the project website at </a:t>
            </a:r>
            <a:r>
              <a:rPr lang="en-US" sz="5400" dirty="0">
                <a:latin typeface="Arial" panose="020B0604020202020204" pitchFamily="34" charset="0"/>
                <a:cs typeface="Arial" panose="020B0604020202020204" pitchFamily="34" charset="0"/>
                <a:hlinkClick r:id="rId3"/>
              </a:rPr>
              <a:t>www.hwy62pec1.ca</a:t>
            </a:r>
            <a:r>
              <a:rPr lang="en-US" sz="5400" dirty="0">
                <a:latin typeface="Arial" panose="020B0604020202020204" pitchFamily="34" charset="0"/>
                <a:cs typeface="Arial" panose="020B0604020202020204" pitchFamily="34" charset="0"/>
              </a:rPr>
              <a:t> for a 30-day public and agency comment period. </a:t>
            </a:r>
          </a:p>
        </p:txBody>
      </p:sp>
      <p:pic>
        <p:nvPicPr>
          <p:cNvPr id="15" name="Graphic 14" descr="Document outline">
            <a:extLst>
              <a:ext uri="{FF2B5EF4-FFF2-40B4-BE49-F238E27FC236}">
                <a16:creationId xmlns:a16="http://schemas.microsoft.com/office/drawing/2014/main" id="{925910C6-F39C-C4F7-EFCE-10A83FDB22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14600" y="14020800"/>
            <a:ext cx="3425241" cy="3425241"/>
          </a:xfrm>
          <a:prstGeom prst="rect">
            <a:avLst/>
          </a:prstGeom>
        </p:spPr>
      </p:pic>
    </p:spTree>
    <p:extLst>
      <p:ext uri="{BB962C8B-B14F-4D97-AF65-F5344CB8AC3E}">
        <p14:creationId xmlns:p14="http://schemas.microsoft.com/office/powerpoint/2010/main" val="1418369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0E35694-8B8C-72EB-E485-850E4E796635}"/>
              </a:ext>
            </a:extLst>
          </p:cNvPr>
          <p:cNvSpPr/>
          <p:nvPr/>
        </p:nvSpPr>
        <p:spPr>
          <a:xfrm>
            <a:off x="0" y="-62558"/>
            <a:ext cx="32918400" cy="1755855"/>
          </a:xfrm>
          <a:prstGeom prst="rect">
            <a:avLst/>
          </a:prstGeom>
          <a:solidFill>
            <a:srgbClr val="0079B3"/>
          </a:solidFill>
          <a:ln>
            <a:solidFill>
              <a:srgbClr val="0079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0" dirty="0">
                <a:latin typeface="Arial" panose="020B0604020202020204" pitchFamily="34" charset="0"/>
                <a:cs typeface="Arial" panose="020B0604020202020204" pitchFamily="34" charset="0"/>
              </a:rPr>
              <a:t>Thank You!</a:t>
            </a:r>
          </a:p>
        </p:txBody>
      </p:sp>
      <p:sp>
        <p:nvSpPr>
          <p:cNvPr id="27" name="Rectangle: Rounded Corners 26">
            <a:extLst>
              <a:ext uri="{FF2B5EF4-FFF2-40B4-BE49-F238E27FC236}">
                <a16:creationId xmlns:a16="http://schemas.microsoft.com/office/drawing/2014/main" id="{B5123CEA-3D64-442C-99A4-67572EDB9F42}"/>
              </a:ext>
            </a:extLst>
          </p:cNvPr>
          <p:cNvSpPr/>
          <p:nvPr/>
        </p:nvSpPr>
        <p:spPr>
          <a:xfrm>
            <a:off x="16459199" y="2171132"/>
            <a:ext cx="16017241" cy="5181600"/>
          </a:xfrm>
          <a:prstGeom prst="roundRect">
            <a:avLst/>
          </a:prstGeom>
          <a:noFill/>
          <a:ln w="76200">
            <a:solidFill>
              <a:srgbClr val="0070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181" dirty="0"/>
          </a:p>
        </p:txBody>
      </p:sp>
      <p:sp>
        <p:nvSpPr>
          <p:cNvPr id="5" name="TextBox 4">
            <a:extLst>
              <a:ext uri="{FF2B5EF4-FFF2-40B4-BE49-F238E27FC236}">
                <a16:creationId xmlns:a16="http://schemas.microsoft.com/office/drawing/2014/main" id="{1108768E-9310-462A-9471-DF09A32BE8BC}"/>
              </a:ext>
            </a:extLst>
          </p:cNvPr>
          <p:cNvSpPr txBox="1"/>
          <p:nvPr/>
        </p:nvSpPr>
        <p:spPr>
          <a:xfrm>
            <a:off x="1249137" y="3124200"/>
            <a:ext cx="10238637" cy="923330"/>
          </a:xfrm>
          <a:prstGeom prst="rect">
            <a:avLst/>
          </a:prstGeom>
          <a:noFill/>
        </p:spPr>
        <p:txBody>
          <a:bodyPr wrap="none" rtlCol="0">
            <a:spAutoFit/>
          </a:bodyPr>
          <a:lstStyle/>
          <a:p>
            <a:r>
              <a:rPr lang="en-US" sz="5400" dirty="0">
                <a:latin typeface="Arial" panose="020B0604020202020204" pitchFamily="34" charset="0"/>
                <a:cs typeface="Arial" panose="020B0604020202020204" pitchFamily="34" charset="0"/>
              </a:rPr>
              <a:t>Ways to provide your comments:</a:t>
            </a:r>
          </a:p>
        </p:txBody>
      </p:sp>
      <p:sp>
        <p:nvSpPr>
          <p:cNvPr id="7" name="TextBox 6">
            <a:extLst>
              <a:ext uri="{FF2B5EF4-FFF2-40B4-BE49-F238E27FC236}">
                <a16:creationId xmlns:a16="http://schemas.microsoft.com/office/drawing/2014/main" id="{00C7411E-66D1-439F-B581-57128CDB16A4}"/>
              </a:ext>
            </a:extLst>
          </p:cNvPr>
          <p:cNvSpPr txBox="1"/>
          <p:nvPr/>
        </p:nvSpPr>
        <p:spPr>
          <a:xfrm>
            <a:off x="4013663" y="4487379"/>
            <a:ext cx="25934145" cy="4151457"/>
          </a:xfrm>
          <a:prstGeom prst="rect">
            <a:avLst/>
          </a:prstGeom>
          <a:noFill/>
        </p:spPr>
        <p:txBody>
          <a:bodyPr wrap="square" rtlCol="0">
            <a:spAutoFit/>
          </a:bodyPr>
          <a:lstStyle/>
          <a:p>
            <a:pPr>
              <a:lnSpc>
                <a:spcPct val="150000"/>
              </a:lnSpc>
              <a:spcBef>
                <a:spcPts val="1745"/>
              </a:spcBef>
              <a:spcAft>
                <a:spcPts val="1745"/>
              </a:spcAft>
            </a:pPr>
            <a:r>
              <a:rPr lang="en-US" sz="4800" dirty="0">
                <a:latin typeface="Arial" panose="020B0604020202020204" pitchFamily="34" charset="0"/>
                <a:cs typeface="Arial" panose="020B0604020202020204" pitchFamily="34" charset="0"/>
              </a:rPr>
              <a:t>Complete the comment form</a:t>
            </a:r>
          </a:p>
          <a:p>
            <a:pPr>
              <a:lnSpc>
                <a:spcPct val="150000"/>
              </a:lnSpc>
              <a:spcBef>
                <a:spcPts val="1745"/>
              </a:spcBef>
              <a:spcAft>
                <a:spcPts val="1745"/>
              </a:spcAft>
            </a:pPr>
            <a:r>
              <a:rPr lang="en-US" sz="4800" dirty="0">
                <a:latin typeface="Arial" panose="020B0604020202020204" pitchFamily="34" charset="0"/>
                <a:cs typeface="Arial" panose="020B0604020202020204" pitchFamily="34" charset="0"/>
              </a:rPr>
              <a:t>Email </a:t>
            </a:r>
            <a:r>
              <a:rPr lang="en-US" sz="4800"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comments@hwy62pec1.ca</a:t>
            </a:r>
            <a:endParaRPr lang="en-US" sz="4800" dirty="0">
              <a:latin typeface="Arial" panose="020B0604020202020204" pitchFamily="34" charset="0"/>
              <a:cs typeface="Arial" panose="020B0604020202020204" pitchFamily="34" charset="0"/>
            </a:endParaRPr>
          </a:p>
          <a:p>
            <a:pPr>
              <a:lnSpc>
                <a:spcPct val="150000"/>
              </a:lnSpc>
              <a:spcBef>
                <a:spcPts val="1745"/>
              </a:spcBef>
              <a:spcAft>
                <a:spcPts val="1745"/>
              </a:spcAft>
            </a:pPr>
            <a:r>
              <a:rPr lang="en-US" sz="4800" dirty="0">
                <a:latin typeface="Arial" panose="020B0604020202020204" pitchFamily="34" charset="0"/>
                <a:cs typeface="Arial" panose="020B0604020202020204" pitchFamily="34" charset="0"/>
              </a:rPr>
              <a:t>Contact Project Team Members:</a:t>
            </a:r>
          </a:p>
        </p:txBody>
      </p:sp>
      <p:sp>
        <p:nvSpPr>
          <p:cNvPr id="12" name="Rectangle 11">
            <a:extLst>
              <a:ext uri="{FF2B5EF4-FFF2-40B4-BE49-F238E27FC236}">
                <a16:creationId xmlns:a16="http://schemas.microsoft.com/office/drawing/2014/main" id="{1396FC53-C702-4DB7-B972-E46865112B65}"/>
              </a:ext>
            </a:extLst>
          </p:cNvPr>
          <p:cNvSpPr/>
          <p:nvPr/>
        </p:nvSpPr>
        <p:spPr>
          <a:xfrm>
            <a:off x="0" y="17174075"/>
            <a:ext cx="32918400" cy="4771526"/>
          </a:xfrm>
          <a:prstGeom prst="rect">
            <a:avLst/>
          </a:prstGeom>
          <a:solidFill>
            <a:srgbClr val="65605F">
              <a:alpha val="15000"/>
            </a:srgbClr>
          </a:solidFill>
          <a:ln>
            <a:solidFill>
              <a:srgbClr val="DEE9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latin typeface="Arial" panose="020B0604020202020204" pitchFamily="34" charset="0"/>
                <a:cs typeface="Arial" panose="020B0604020202020204" pitchFamily="34" charset="0"/>
              </a:rPr>
              <a:t>Information will be collected in accordance with the </a:t>
            </a:r>
            <a:r>
              <a:rPr lang="en-US" sz="4400" i="1" dirty="0">
                <a:solidFill>
                  <a:schemeClr val="tx1"/>
                </a:solidFill>
                <a:latin typeface="Arial" panose="020B0604020202020204" pitchFamily="34" charset="0"/>
                <a:cs typeface="Arial" panose="020B0604020202020204" pitchFamily="34" charset="0"/>
              </a:rPr>
              <a:t>Freedom of Information and Protection of Privacy Act</a:t>
            </a:r>
            <a:r>
              <a:rPr lang="en-US" sz="4400" dirty="0">
                <a:solidFill>
                  <a:schemeClr val="tx1"/>
                </a:solidFill>
                <a:latin typeface="Arial" panose="020B0604020202020204" pitchFamily="34" charset="0"/>
                <a:cs typeface="Arial" panose="020B0604020202020204" pitchFamily="34" charset="0"/>
              </a:rPr>
              <a:t>. All comments will be maintained on file for use during the study and, with the exception of personal information, may be included in study documentation and become part of the public record. </a:t>
            </a:r>
          </a:p>
        </p:txBody>
      </p:sp>
      <p:sp>
        <p:nvSpPr>
          <p:cNvPr id="13" name="TextBox 12">
            <a:extLst>
              <a:ext uri="{FF2B5EF4-FFF2-40B4-BE49-F238E27FC236}">
                <a16:creationId xmlns:a16="http://schemas.microsoft.com/office/drawing/2014/main" id="{A73E8921-BB50-4A54-8718-7B0449AE06D7}"/>
              </a:ext>
            </a:extLst>
          </p:cNvPr>
          <p:cNvSpPr txBox="1"/>
          <p:nvPr/>
        </p:nvSpPr>
        <p:spPr>
          <a:xfrm>
            <a:off x="7032034" y="15535305"/>
            <a:ext cx="18854329" cy="763927"/>
          </a:xfrm>
          <a:prstGeom prst="rect">
            <a:avLst/>
          </a:prstGeom>
          <a:noFill/>
        </p:spPr>
        <p:txBody>
          <a:bodyPr wrap="none" rtlCol="0">
            <a:spAutoFit/>
          </a:bodyPr>
          <a:lstStyle/>
          <a:p>
            <a:r>
              <a:rPr lang="en-US" sz="4364" b="1" dirty="0">
                <a:latin typeface="Arial" panose="020B0604020202020204" pitchFamily="34" charset="0"/>
                <a:cs typeface="Arial" panose="020B0604020202020204" pitchFamily="34" charset="0"/>
              </a:rPr>
              <a:t>We would appreciate receiving your comments by September 16, 2026</a:t>
            </a:r>
          </a:p>
        </p:txBody>
      </p:sp>
      <p:pic>
        <p:nvPicPr>
          <p:cNvPr id="21" name="Picture 20">
            <a:extLst>
              <a:ext uri="{FF2B5EF4-FFF2-40B4-BE49-F238E27FC236}">
                <a16:creationId xmlns:a16="http://schemas.microsoft.com/office/drawing/2014/main" id="{417E5AE8-4F62-4119-905D-AB981A2B9C95}"/>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2475844" y="6380401"/>
            <a:ext cx="929594" cy="806280"/>
          </a:xfrm>
          <a:prstGeom prst="rect">
            <a:avLst/>
          </a:prstGeom>
        </p:spPr>
      </p:pic>
      <p:pic>
        <p:nvPicPr>
          <p:cNvPr id="22" name="Picture 21">
            <a:extLst>
              <a:ext uri="{FF2B5EF4-FFF2-40B4-BE49-F238E27FC236}">
                <a16:creationId xmlns:a16="http://schemas.microsoft.com/office/drawing/2014/main" id="{6D801BA2-7E82-4C5D-A874-CDA6F42589AD}"/>
              </a:ext>
            </a:extLst>
          </p:cNvPr>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Lst>
          </a:blip>
          <a:stretch>
            <a:fillRect/>
          </a:stretch>
        </p:blipFill>
        <p:spPr>
          <a:xfrm>
            <a:off x="2759570" y="4771525"/>
            <a:ext cx="618703" cy="818592"/>
          </a:xfrm>
          <a:prstGeom prst="rect">
            <a:avLst/>
          </a:prstGeom>
        </p:spPr>
      </p:pic>
      <p:pic>
        <p:nvPicPr>
          <p:cNvPr id="3" name="Graphic 2" descr="Receiver">
            <a:extLst>
              <a:ext uri="{FF2B5EF4-FFF2-40B4-BE49-F238E27FC236}">
                <a16:creationId xmlns:a16="http://schemas.microsoft.com/office/drawing/2014/main" id="{EBC5126D-88B0-4715-A51E-E39F920C4A5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542745" y="7651832"/>
            <a:ext cx="929596" cy="929596"/>
          </a:xfrm>
          <a:prstGeom prst="rect">
            <a:avLst/>
          </a:prstGeom>
        </p:spPr>
      </p:pic>
      <p:pic>
        <p:nvPicPr>
          <p:cNvPr id="16" name="Graphic 15" descr="Internet">
            <a:extLst>
              <a:ext uri="{FF2B5EF4-FFF2-40B4-BE49-F238E27FC236}">
                <a16:creationId xmlns:a16="http://schemas.microsoft.com/office/drawing/2014/main" id="{701A4EBB-4736-4B05-AE29-0A35AF5995D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344089" y="2927838"/>
            <a:ext cx="2620680" cy="2620680"/>
          </a:xfrm>
          <a:prstGeom prst="rect">
            <a:avLst/>
          </a:prstGeom>
        </p:spPr>
      </p:pic>
      <p:sp>
        <p:nvSpPr>
          <p:cNvPr id="26" name="TextBox 25">
            <a:extLst>
              <a:ext uri="{FF2B5EF4-FFF2-40B4-BE49-F238E27FC236}">
                <a16:creationId xmlns:a16="http://schemas.microsoft.com/office/drawing/2014/main" id="{DD990BCA-09DC-487A-915D-2293010D9F7C}"/>
              </a:ext>
            </a:extLst>
          </p:cNvPr>
          <p:cNvSpPr txBox="1"/>
          <p:nvPr/>
        </p:nvSpPr>
        <p:spPr>
          <a:xfrm>
            <a:off x="20425234" y="3556065"/>
            <a:ext cx="6207644" cy="2107115"/>
          </a:xfrm>
          <a:prstGeom prst="rect">
            <a:avLst/>
          </a:prstGeom>
          <a:noFill/>
        </p:spPr>
        <p:txBody>
          <a:bodyPr wrap="square">
            <a:spAutoFit/>
          </a:bodyPr>
          <a:lstStyle/>
          <a:p>
            <a:r>
              <a:rPr lang="en-US" sz="4364" dirty="0">
                <a:latin typeface="Arial" panose="020B0604020202020204" pitchFamily="34" charset="0"/>
                <a:cs typeface="Arial" panose="020B0604020202020204" pitchFamily="34" charset="0"/>
              </a:rPr>
              <a:t>Visit the study website:</a:t>
            </a:r>
          </a:p>
          <a:p>
            <a:r>
              <a:rPr lang="en-US" sz="4364" dirty="0">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www.hwy62pec1.ca</a:t>
            </a:r>
            <a:endParaRPr lang="en-US" sz="4364" dirty="0">
              <a:latin typeface="Arial" panose="020B0604020202020204" pitchFamily="34" charset="0"/>
              <a:cs typeface="Arial" panose="020B0604020202020204" pitchFamily="34" charset="0"/>
            </a:endParaRPr>
          </a:p>
          <a:p>
            <a:endParaRPr lang="en-US" sz="4364" dirty="0"/>
          </a:p>
        </p:txBody>
      </p:sp>
      <p:graphicFrame>
        <p:nvGraphicFramePr>
          <p:cNvPr id="2" name="Table 1">
            <a:extLst>
              <a:ext uri="{FF2B5EF4-FFF2-40B4-BE49-F238E27FC236}">
                <a16:creationId xmlns:a16="http://schemas.microsoft.com/office/drawing/2014/main" id="{662E9B3A-B36F-BB90-68B0-7630506C19C7}"/>
              </a:ext>
            </a:extLst>
          </p:cNvPr>
          <p:cNvGraphicFramePr>
            <a:graphicFrameLocks noGrp="1"/>
          </p:cNvGraphicFramePr>
          <p:nvPr>
            <p:extLst>
              <p:ext uri="{D42A27DB-BD31-4B8C-83A1-F6EECF244321}">
                <p14:modId xmlns:p14="http://schemas.microsoft.com/office/powerpoint/2010/main" val="93870681"/>
              </p:ext>
            </p:extLst>
          </p:nvPr>
        </p:nvGraphicFramePr>
        <p:xfrm>
          <a:off x="3841878" y="9357360"/>
          <a:ext cx="26277713" cy="5120640"/>
        </p:xfrm>
        <a:graphic>
          <a:graphicData uri="http://schemas.openxmlformats.org/drawingml/2006/table">
            <a:tbl>
              <a:tblPr>
                <a:tableStyleId>{5C22544A-7EE6-4342-B048-85BDC9FD1C3A}</a:tableStyleId>
              </a:tblPr>
              <a:tblGrid>
                <a:gridCol w="11093322">
                  <a:extLst>
                    <a:ext uri="{9D8B030D-6E8A-4147-A177-3AD203B41FA5}">
                      <a16:colId xmlns:a16="http://schemas.microsoft.com/office/drawing/2014/main" val="1073533270"/>
                    </a:ext>
                  </a:extLst>
                </a:gridCol>
                <a:gridCol w="15184391">
                  <a:extLst>
                    <a:ext uri="{9D8B030D-6E8A-4147-A177-3AD203B41FA5}">
                      <a16:colId xmlns:a16="http://schemas.microsoft.com/office/drawing/2014/main" val="1128421155"/>
                    </a:ext>
                  </a:extLst>
                </a:gridCol>
              </a:tblGrid>
              <a:tr h="4189630">
                <a:tc>
                  <a:txBody>
                    <a:bodyPr/>
                    <a:lstStyle/>
                    <a:p>
                      <a:pPr marL="91440" marR="0">
                        <a:spcBef>
                          <a:spcPts val="0"/>
                        </a:spcBef>
                        <a:spcAft>
                          <a:spcPts val="0"/>
                        </a:spcAft>
                      </a:pPr>
                      <a:r>
                        <a:rPr lang="en-CA" sz="4800" dirty="0">
                          <a:solidFill>
                            <a:schemeClr val="tx1"/>
                          </a:solidFill>
                          <a:effectLst/>
                          <a:latin typeface="Arial" panose="020B0604020202020204" pitchFamily="34" charset="0"/>
                          <a:cs typeface="Arial" panose="020B0604020202020204" pitchFamily="34" charset="0"/>
                        </a:rPr>
                        <a:t>Mark McCulloch, P.Eng.</a:t>
                      </a:r>
                      <a:endParaRPr lang="en-US" sz="4800" dirty="0">
                        <a:solidFill>
                          <a:schemeClr val="tx1"/>
                        </a:solidFill>
                        <a:effectLst/>
                        <a:latin typeface="Arial" panose="020B0604020202020204" pitchFamily="34" charset="0"/>
                        <a:cs typeface="Arial" panose="020B0604020202020204" pitchFamily="34" charset="0"/>
                      </a:endParaRPr>
                    </a:p>
                    <a:p>
                      <a:pPr marL="91440" marR="0">
                        <a:spcBef>
                          <a:spcPts val="0"/>
                        </a:spcBef>
                        <a:spcAft>
                          <a:spcPts val="0"/>
                        </a:spcAft>
                      </a:pPr>
                      <a:r>
                        <a:rPr lang="en-CA" sz="4800" dirty="0">
                          <a:solidFill>
                            <a:schemeClr val="tx1"/>
                          </a:solidFill>
                          <a:effectLst/>
                          <a:latin typeface="Arial" panose="020B0604020202020204" pitchFamily="34" charset="0"/>
                          <a:cs typeface="Arial" panose="020B0604020202020204" pitchFamily="34" charset="0"/>
                        </a:rPr>
                        <a:t>Consultant Project Manager</a:t>
                      </a:r>
                      <a:endParaRPr lang="en-US" sz="4800" dirty="0">
                        <a:solidFill>
                          <a:schemeClr val="tx1"/>
                        </a:solidFill>
                        <a:effectLst/>
                        <a:latin typeface="Arial" panose="020B0604020202020204" pitchFamily="34" charset="0"/>
                        <a:cs typeface="Arial" panose="020B0604020202020204" pitchFamily="34" charset="0"/>
                      </a:endParaRPr>
                    </a:p>
                    <a:p>
                      <a:pPr marL="91440" marR="0">
                        <a:spcBef>
                          <a:spcPts val="0"/>
                        </a:spcBef>
                        <a:spcAft>
                          <a:spcPts val="0"/>
                        </a:spcAft>
                      </a:pPr>
                      <a:r>
                        <a:rPr lang="en-CA" sz="4800" kern="1200" dirty="0">
                          <a:solidFill>
                            <a:schemeClr val="tx1"/>
                          </a:solidFill>
                          <a:effectLst/>
                          <a:latin typeface="Arial" panose="020B0604020202020204" pitchFamily="34" charset="0"/>
                          <a:ea typeface="+mn-ea"/>
                          <a:cs typeface="Arial" panose="020B0604020202020204" pitchFamily="34" charset="0"/>
                        </a:rPr>
                        <a:t>Stantec Consulting Ltd.</a:t>
                      </a:r>
                      <a:endParaRPr lang="en-US" sz="4800" kern="1200" dirty="0">
                        <a:solidFill>
                          <a:schemeClr val="tx1"/>
                        </a:solidFill>
                        <a:effectLst/>
                        <a:latin typeface="Arial" panose="020B0604020202020204" pitchFamily="34" charset="0"/>
                        <a:ea typeface="+mn-ea"/>
                        <a:cs typeface="Arial" panose="020B0604020202020204" pitchFamily="34" charset="0"/>
                      </a:endParaRPr>
                    </a:p>
                    <a:p>
                      <a:pPr marL="91440" marR="0">
                        <a:spcBef>
                          <a:spcPts val="0"/>
                        </a:spcBef>
                        <a:spcAft>
                          <a:spcPts val="0"/>
                        </a:spcAft>
                      </a:pPr>
                      <a:r>
                        <a:rPr lang="fi-FI" sz="4800" kern="1200" dirty="0">
                          <a:solidFill>
                            <a:schemeClr val="tx1"/>
                          </a:solidFill>
                          <a:effectLst/>
                          <a:latin typeface="Arial" panose="020B0604020202020204" pitchFamily="34" charset="0"/>
                          <a:ea typeface="+mn-ea"/>
                          <a:cs typeface="Arial" panose="020B0604020202020204" pitchFamily="34" charset="0"/>
                        </a:rPr>
                        <a:t>1331 Clyde Ave. #300, </a:t>
                      </a:r>
                    </a:p>
                    <a:p>
                      <a:pPr marL="91440" marR="0">
                        <a:spcBef>
                          <a:spcPts val="0"/>
                        </a:spcBef>
                        <a:spcAft>
                          <a:spcPts val="0"/>
                        </a:spcAft>
                      </a:pPr>
                      <a:r>
                        <a:rPr lang="fi-FI" sz="4800" kern="1200" dirty="0">
                          <a:solidFill>
                            <a:schemeClr val="tx1"/>
                          </a:solidFill>
                          <a:effectLst/>
                          <a:latin typeface="Arial" panose="020B0604020202020204" pitchFamily="34" charset="0"/>
                          <a:ea typeface="+mn-ea"/>
                          <a:cs typeface="Arial" panose="020B0604020202020204" pitchFamily="34" charset="0"/>
                        </a:rPr>
                        <a:t>Ottawa, ON K2C 3G4</a:t>
                      </a:r>
                      <a:endParaRPr lang="en-CA" sz="4800" kern="1200" dirty="0">
                        <a:solidFill>
                          <a:schemeClr val="tx1"/>
                        </a:solidFill>
                        <a:effectLst/>
                        <a:latin typeface="Arial" panose="020B0604020202020204" pitchFamily="34" charset="0"/>
                        <a:ea typeface="+mn-ea"/>
                        <a:cs typeface="Arial" panose="020B0604020202020204" pitchFamily="34" charset="0"/>
                      </a:endParaRPr>
                    </a:p>
                    <a:p>
                      <a:pPr marL="91440" marR="0">
                        <a:spcBef>
                          <a:spcPts val="0"/>
                        </a:spcBef>
                        <a:spcAft>
                          <a:spcPts val="0"/>
                        </a:spcAft>
                      </a:pPr>
                      <a:r>
                        <a:rPr lang="en-CA" sz="4800" kern="1200" dirty="0">
                          <a:solidFill>
                            <a:schemeClr val="tx1"/>
                          </a:solidFill>
                          <a:effectLst/>
                          <a:latin typeface="Arial" panose="020B0604020202020204" pitchFamily="34" charset="0"/>
                          <a:ea typeface="+mn-ea"/>
                          <a:cs typeface="Arial" panose="020B0604020202020204" pitchFamily="34" charset="0"/>
                        </a:rPr>
                        <a:t>Tel: (613) 703-7724</a:t>
                      </a:r>
                    </a:p>
                    <a:p>
                      <a:pPr marL="91440" marR="0">
                        <a:spcBef>
                          <a:spcPts val="0"/>
                        </a:spcBef>
                        <a:spcAft>
                          <a:spcPts val="0"/>
                        </a:spcAft>
                      </a:pPr>
                      <a:r>
                        <a:rPr lang="en-CA" sz="4800" kern="1200" dirty="0">
                          <a:solidFill>
                            <a:schemeClr val="tx1"/>
                          </a:solidFill>
                          <a:effectLst/>
                          <a:latin typeface="Arial" panose="020B0604020202020204" pitchFamily="34" charset="0"/>
                          <a:ea typeface="+mn-ea"/>
                          <a:cs typeface="Arial" panose="020B0604020202020204" pitchFamily="34" charset="0"/>
                        </a:rPr>
                        <a:t>comments@hwy62pec1.ca</a:t>
                      </a:r>
                      <a:endParaRPr lang="en-US" sz="4800" kern="1200" dirty="0">
                        <a:solidFill>
                          <a:schemeClr val="tx1"/>
                        </a:solidFill>
                        <a:effectLst/>
                        <a:latin typeface="Arial" panose="020B0604020202020204" pitchFamily="34" charset="0"/>
                        <a:ea typeface="+mn-ea"/>
                        <a:cs typeface="Arial" panose="020B0604020202020204" pitchFamily="34" charset="0"/>
                      </a:endParaRPr>
                    </a:p>
                  </a:txBody>
                  <a:tcPr marL="149629" marR="149629" marT="0" marB="0">
                    <a:solidFill>
                      <a:schemeClr val="bg1"/>
                    </a:solidFill>
                  </a:tcPr>
                </a:tc>
                <a:tc>
                  <a:txBody>
                    <a:bodyPr/>
                    <a:lstStyle/>
                    <a:p>
                      <a:pPr marL="91440" marR="0">
                        <a:spcBef>
                          <a:spcPts val="0"/>
                        </a:spcBef>
                        <a:spcAft>
                          <a:spcPts val="0"/>
                        </a:spcAft>
                      </a:pPr>
                      <a:r>
                        <a:rPr lang="en-CA" sz="4800" dirty="0">
                          <a:solidFill>
                            <a:schemeClr val="tx1"/>
                          </a:solidFill>
                          <a:effectLst/>
                          <a:latin typeface="Arial" panose="020B0604020202020204" pitchFamily="34" charset="0"/>
                          <a:cs typeface="Arial" panose="020B0604020202020204" pitchFamily="34" charset="0"/>
                        </a:rPr>
                        <a:t>Ben Goernert, P.Eng.</a:t>
                      </a:r>
                      <a:endParaRPr lang="en-US" sz="4800" dirty="0">
                        <a:solidFill>
                          <a:schemeClr val="tx1"/>
                        </a:solidFill>
                        <a:effectLst/>
                        <a:latin typeface="Arial" panose="020B0604020202020204" pitchFamily="34" charset="0"/>
                        <a:cs typeface="Arial" panose="020B0604020202020204" pitchFamily="34" charset="0"/>
                      </a:endParaRPr>
                    </a:p>
                    <a:p>
                      <a:pPr marL="91440" marR="0">
                        <a:spcBef>
                          <a:spcPts val="0"/>
                        </a:spcBef>
                        <a:spcAft>
                          <a:spcPts val="0"/>
                        </a:spcAft>
                      </a:pPr>
                      <a:r>
                        <a:rPr lang="en-GB" sz="4800" dirty="0">
                          <a:solidFill>
                            <a:schemeClr val="tx1"/>
                          </a:solidFill>
                          <a:effectLst/>
                          <a:latin typeface="Arial" panose="020B0604020202020204" pitchFamily="34" charset="0"/>
                          <a:cs typeface="Arial" panose="020B0604020202020204" pitchFamily="34" charset="0"/>
                        </a:rPr>
                        <a:t>Senior Project Engineer</a:t>
                      </a:r>
                      <a:endParaRPr lang="en-US" sz="4800" dirty="0">
                        <a:solidFill>
                          <a:schemeClr val="tx1"/>
                        </a:solidFill>
                        <a:effectLst/>
                        <a:latin typeface="Arial" panose="020B0604020202020204" pitchFamily="34" charset="0"/>
                        <a:cs typeface="Arial" panose="020B0604020202020204" pitchFamily="34" charset="0"/>
                      </a:endParaRPr>
                    </a:p>
                    <a:p>
                      <a:pPr marL="91440" marR="0">
                        <a:spcBef>
                          <a:spcPts val="0"/>
                        </a:spcBef>
                        <a:spcAft>
                          <a:spcPts val="0"/>
                        </a:spcAft>
                      </a:pPr>
                      <a:r>
                        <a:rPr lang="en-CA" sz="4800" dirty="0">
                          <a:solidFill>
                            <a:schemeClr val="tx1"/>
                          </a:solidFill>
                          <a:effectLst/>
                          <a:latin typeface="Arial" panose="020B0604020202020204" pitchFamily="34" charset="0"/>
                          <a:cs typeface="Arial" panose="020B0604020202020204" pitchFamily="34" charset="0"/>
                        </a:rPr>
                        <a:t>Ministry of Transportation Project Delivery East</a:t>
                      </a:r>
                      <a:endParaRPr lang="en-US" sz="4800" dirty="0">
                        <a:solidFill>
                          <a:schemeClr val="tx1"/>
                        </a:solidFill>
                        <a:effectLst/>
                        <a:latin typeface="Arial" panose="020B0604020202020204" pitchFamily="34" charset="0"/>
                        <a:cs typeface="Arial" panose="020B0604020202020204" pitchFamily="34" charset="0"/>
                      </a:endParaRPr>
                    </a:p>
                    <a:p>
                      <a:pPr marL="91440" marR="0">
                        <a:spcBef>
                          <a:spcPts val="0"/>
                        </a:spcBef>
                        <a:spcAft>
                          <a:spcPts val="0"/>
                        </a:spcAft>
                      </a:pPr>
                      <a:r>
                        <a:rPr lang="en-CA" sz="4800" dirty="0">
                          <a:solidFill>
                            <a:schemeClr val="tx1"/>
                          </a:solidFill>
                          <a:effectLst/>
                          <a:latin typeface="Arial" panose="020B0604020202020204" pitchFamily="34" charset="0"/>
                          <a:cs typeface="Arial" panose="020B0604020202020204" pitchFamily="34" charset="0"/>
                        </a:rPr>
                        <a:t>1355 John Counter Boulevard, Postal Bag 4000</a:t>
                      </a:r>
                      <a:endParaRPr lang="en-US" sz="4800" dirty="0">
                        <a:solidFill>
                          <a:schemeClr val="tx1"/>
                        </a:solidFill>
                        <a:effectLst/>
                        <a:latin typeface="Arial" panose="020B0604020202020204" pitchFamily="34" charset="0"/>
                        <a:cs typeface="Arial" panose="020B0604020202020204" pitchFamily="34" charset="0"/>
                      </a:endParaRPr>
                    </a:p>
                    <a:p>
                      <a:pPr marL="91440" marR="0">
                        <a:spcBef>
                          <a:spcPts val="0"/>
                        </a:spcBef>
                        <a:spcAft>
                          <a:spcPts val="0"/>
                        </a:spcAft>
                      </a:pPr>
                      <a:r>
                        <a:rPr lang="en-CA" sz="4800" dirty="0">
                          <a:solidFill>
                            <a:schemeClr val="tx1"/>
                          </a:solidFill>
                          <a:effectLst/>
                          <a:latin typeface="Arial" panose="020B0604020202020204" pitchFamily="34" charset="0"/>
                          <a:cs typeface="Arial" panose="020B0604020202020204" pitchFamily="34" charset="0"/>
                        </a:rPr>
                        <a:t>Kingston ON  K7L 5A3</a:t>
                      </a:r>
                      <a:endParaRPr lang="en-US" sz="4800" dirty="0">
                        <a:solidFill>
                          <a:schemeClr val="tx1"/>
                        </a:solidFill>
                        <a:effectLst/>
                        <a:latin typeface="Arial" panose="020B0604020202020204" pitchFamily="34" charset="0"/>
                        <a:cs typeface="Arial" panose="020B0604020202020204" pitchFamily="34" charset="0"/>
                      </a:endParaRPr>
                    </a:p>
                    <a:p>
                      <a:pPr marL="91440" marR="0">
                        <a:spcBef>
                          <a:spcPts val="0"/>
                        </a:spcBef>
                        <a:spcAft>
                          <a:spcPts val="0"/>
                        </a:spcAft>
                      </a:pPr>
                      <a:r>
                        <a:rPr lang="en-CA" sz="4800" dirty="0">
                          <a:solidFill>
                            <a:schemeClr val="tx1"/>
                          </a:solidFill>
                          <a:effectLst/>
                          <a:latin typeface="Arial" panose="020B0604020202020204" pitchFamily="34" charset="0"/>
                          <a:cs typeface="Arial" panose="020B0604020202020204" pitchFamily="34" charset="0"/>
                        </a:rPr>
                        <a:t>Toll-free: 1-800-267-0295</a:t>
                      </a:r>
                      <a:endParaRPr lang="en-US" sz="4800" dirty="0">
                        <a:solidFill>
                          <a:schemeClr val="tx1"/>
                        </a:solidFill>
                        <a:effectLst/>
                        <a:latin typeface="Arial" panose="020B0604020202020204" pitchFamily="34" charset="0"/>
                        <a:cs typeface="Arial" panose="020B0604020202020204" pitchFamily="34" charset="0"/>
                      </a:endParaRPr>
                    </a:p>
                    <a:p>
                      <a:pPr marL="91440" marR="0">
                        <a:spcBef>
                          <a:spcPts val="0"/>
                        </a:spcBef>
                        <a:spcAft>
                          <a:spcPts val="0"/>
                        </a:spcAft>
                      </a:pPr>
                      <a:r>
                        <a:rPr lang="en-CA" sz="4800" dirty="0">
                          <a:solidFill>
                            <a:schemeClr val="tx1"/>
                          </a:solidFill>
                          <a:effectLst/>
                          <a:latin typeface="Arial" panose="020B0604020202020204" pitchFamily="34" charset="0"/>
                          <a:cs typeface="Arial" panose="020B0604020202020204" pitchFamily="34" charset="0"/>
                        </a:rPr>
                        <a:t>comments@hwy62pec1.ca</a:t>
                      </a:r>
                      <a:endParaRPr lang="en-US" sz="4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49629" marR="149629" marT="0" marB="0">
                    <a:solidFill>
                      <a:schemeClr val="bg1"/>
                    </a:solidFill>
                  </a:tcPr>
                </a:tc>
                <a:extLst>
                  <a:ext uri="{0D108BD9-81ED-4DB2-BD59-A6C34878D82A}">
                    <a16:rowId xmlns:a16="http://schemas.microsoft.com/office/drawing/2014/main" val="3555117922"/>
                  </a:ext>
                </a:extLst>
              </a:tr>
            </a:tbl>
          </a:graphicData>
        </a:graphic>
      </p:graphicFrame>
      <p:pic>
        <p:nvPicPr>
          <p:cNvPr id="10" name="Picture 9">
            <a:extLst>
              <a:ext uri="{FF2B5EF4-FFF2-40B4-BE49-F238E27FC236}">
                <a16:creationId xmlns:a16="http://schemas.microsoft.com/office/drawing/2014/main" id="{2E3A6057-3B4F-5215-8FE0-723024FC8FEB}"/>
              </a:ext>
            </a:extLst>
          </p:cNvPr>
          <p:cNvPicPr>
            <a:picLocks noChangeAspect="1"/>
          </p:cNvPicPr>
          <p:nvPr/>
        </p:nvPicPr>
        <p:blipFill>
          <a:blip r:embed="rId11"/>
          <a:stretch>
            <a:fillRect/>
          </a:stretch>
        </p:blipFill>
        <p:spPr>
          <a:xfrm>
            <a:off x="27268268" y="2720673"/>
            <a:ext cx="4101704" cy="4101704"/>
          </a:xfrm>
          <a:prstGeom prst="rect">
            <a:avLst/>
          </a:prstGeom>
        </p:spPr>
      </p:pic>
    </p:spTree>
    <p:extLst>
      <p:ext uri="{BB962C8B-B14F-4D97-AF65-F5344CB8AC3E}">
        <p14:creationId xmlns:p14="http://schemas.microsoft.com/office/powerpoint/2010/main" val="2003470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A1749D57-289E-6252-2F27-C51C34B3CF38}"/>
              </a:ext>
            </a:extLst>
          </p:cNvPr>
          <p:cNvSpPr/>
          <p:nvPr/>
        </p:nvSpPr>
        <p:spPr>
          <a:xfrm>
            <a:off x="8996716" y="11201400"/>
            <a:ext cx="22990994" cy="3857937"/>
          </a:xfrm>
          <a:prstGeom prst="roundRect">
            <a:avLst/>
          </a:prstGeom>
          <a:solidFill>
            <a:srgbClr val="0070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B3ACE3A-5B24-104D-F751-E0299450C3A3}"/>
              </a:ext>
            </a:extLst>
          </p:cNvPr>
          <p:cNvSpPr/>
          <p:nvPr/>
        </p:nvSpPr>
        <p:spPr>
          <a:xfrm>
            <a:off x="2626700" y="601404"/>
            <a:ext cx="27588755" cy="18211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937"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AD95C025-0550-4FEB-9DF9-0E867685D606}"/>
              </a:ext>
            </a:extLst>
          </p:cNvPr>
          <p:cNvPicPr>
            <a:picLocks noChangeAspect="1"/>
          </p:cNvPicPr>
          <p:nvPr/>
        </p:nvPicPr>
        <p:blipFill>
          <a:blip r:embed="rId2"/>
          <a:stretch>
            <a:fillRect/>
          </a:stretch>
        </p:blipFill>
        <p:spPr>
          <a:xfrm>
            <a:off x="23016609" y="-2974"/>
            <a:ext cx="8661508" cy="6274619"/>
          </a:xfrm>
          <a:prstGeom prst="rect">
            <a:avLst/>
          </a:prstGeom>
        </p:spPr>
      </p:pic>
      <p:pic>
        <p:nvPicPr>
          <p:cNvPr id="12" name="Picture 11">
            <a:extLst>
              <a:ext uri="{FF2B5EF4-FFF2-40B4-BE49-F238E27FC236}">
                <a16:creationId xmlns:a16="http://schemas.microsoft.com/office/drawing/2014/main" id="{BE1AE061-D547-44B3-B73F-ACE8556C7ADE}"/>
              </a:ext>
            </a:extLst>
          </p:cNvPr>
          <p:cNvPicPr>
            <a:picLocks noChangeAspect="1"/>
          </p:cNvPicPr>
          <p:nvPr/>
        </p:nvPicPr>
        <p:blipFill>
          <a:blip r:embed="rId3"/>
          <a:stretch>
            <a:fillRect/>
          </a:stretch>
        </p:blipFill>
        <p:spPr>
          <a:xfrm>
            <a:off x="18059280" y="20307728"/>
            <a:ext cx="5117217" cy="928748"/>
          </a:xfrm>
          <a:prstGeom prst="rect">
            <a:avLst/>
          </a:prstGeom>
        </p:spPr>
      </p:pic>
      <p:sp>
        <p:nvSpPr>
          <p:cNvPr id="4" name="TextBox 3">
            <a:extLst>
              <a:ext uri="{FF2B5EF4-FFF2-40B4-BE49-F238E27FC236}">
                <a16:creationId xmlns:a16="http://schemas.microsoft.com/office/drawing/2014/main" id="{2C0C9525-1FDA-432A-AC51-A213BE6966DA}"/>
              </a:ext>
            </a:extLst>
          </p:cNvPr>
          <p:cNvSpPr txBox="1"/>
          <p:nvPr/>
        </p:nvSpPr>
        <p:spPr>
          <a:xfrm>
            <a:off x="8996716" y="3824388"/>
            <a:ext cx="23242345" cy="923330"/>
          </a:xfrm>
          <a:prstGeom prst="rect">
            <a:avLst/>
          </a:prstGeom>
          <a:noFill/>
        </p:spPr>
        <p:txBody>
          <a:bodyPr wrap="square" rtlCol="0">
            <a:spAutoFit/>
          </a:bodyPr>
          <a:lstStyle/>
          <a:p>
            <a:r>
              <a:rPr lang="en-US" sz="5400" dirty="0">
                <a:latin typeface="Arial" panose="020B0604020202020204" pitchFamily="34" charset="0"/>
                <a:cs typeface="Arial" panose="020B0604020202020204" pitchFamily="34" charset="0"/>
              </a:rPr>
              <a:t>The purpose of this PIC is to:</a:t>
            </a:r>
          </a:p>
        </p:txBody>
      </p:sp>
      <p:sp>
        <p:nvSpPr>
          <p:cNvPr id="6" name="TextBox 5">
            <a:extLst>
              <a:ext uri="{FF2B5EF4-FFF2-40B4-BE49-F238E27FC236}">
                <a16:creationId xmlns:a16="http://schemas.microsoft.com/office/drawing/2014/main" id="{7495ACFB-0537-4AA6-ADBE-E528E0E2B0C7}"/>
              </a:ext>
            </a:extLst>
          </p:cNvPr>
          <p:cNvSpPr txBox="1"/>
          <p:nvPr/>
        </p:nvSpPr>
        <p:spPr>
          <a:xfrm>
            <a:off x="9439051" y="4953000"/>
            <a:ext cx="22990994" cy="5495415"/>
          </a:xfrm>
          <a:prstGeom prst="rect">
            <a:avLst/>
          </a:prstGeom>
          <a:noFill/>
        </p:spPr>
        <p:txBody>
          <a:bodyPr wrap="square" rtlCol="0">
            <a:spAutoFit/>
          </a:bodyPr>
          <a:lstStyle/>
          <a:p>
            <a:pPr>
              <a:lnSpc>
                <a:spcPct val="150000"/>
              </a:lnSpc>
            </a:pPr>
            <a:r>
              <a:rPr lang="en-US" sz="4800" dirty="0">
                <a:latin typeface="Arial" panose="020B0604020202020204" pitchFamily="34" charset="0"/>
                <a:cs typeface="Arial" panose="020B0604020202020204" pitchFamily="34" charset="0"/>
              </a:rPr>
              <a:t>• Present design details for the Recommended Plan </a:t>
            </a:r>
          </a:p>
          <a:p>
            <a:pPr>
              <a:lnSpc>
                <a:spcPct val="150000"/>
              </a:lnSpc>
            </a:pPr>
            <a:r>
              <a:rPr lang="en-US" sz="4800" dirty="0">
                <a:latin typeface="Arial" panose="020B0604020202020204" pitchFamily="34" charset="0"/>
                <a:cs typeface="Arial" panose="020B0604020202020204" pitchFamily="34" charset="0"/>
              </a:rPr>
              <a:t>• Present information on construction staging </a:t>
            </a:r>
          </a:p>
          <a:p>
            <a:pPr>
              <a:lnSpc>
                <a:spcPct val="150000"/>
              </a:lnSpc>
            </a:pPr>
            <a:r>
              <a:rPr lang="en-US" sz="4800" dirty="0">
                <a:latin typeface="Arial" panose="020B0604020202020204" pitchFamily="34" charset="0"/>
                <a:cs typeface="Arial" panose="020B0604020202020204" pitchFamily="34" charset="0"/>
              </a:rPr>
              <a:t>• Provide other project-related information </a:t>
            </a:r>
          </a:p>
          <a:p>
            <a:pPr>
              <a:lnSpc>
                <a:spcPct val="150000"/>
              </a:lnSpc>
            </a:pPr>
            <a:r>
              <a:rPr lang="en-US" sz="4800" dirty="0">
                <a:latin typeface="Arial" panose="020B0604020202020204" pitchFamily="34" charset="0"/>
                <a:cs typeface="Arial" panose="020B0604020202020204" pitchFamily="34" charset="0"/>
              </a:rPr>
              <a:t>• Gather input on the project </a:t>
            </a:r>
          </a:p>
          <a:p>
            <a:pPr>
              <a:lnSpc>
                <a:spcPct val="150000"/>
              </a:lnSpc>
            </a:pPr>
            <a:r>
              <a:rPr lang="en-US" sz="4800" dirty="0">
                <a:latin typeface="Arial" panose="020B0604020202020204" pitchFamily="34" charset="0"/>
                <a:cs typeface="Arial" panose="020B0604020202020204" pitchFamily="34" charset="0"/>
              </a:rPr>
              <a:t>• Answer questions about the design and construction of the project </a:t>
            </a:r>
          </a:p>
        </p:txBody>
      </p:sp>
      <p:sp>
        <p:nvSpPr>
          <p:cNvPr id="7" name="Rectangle 6">
            <a:extLst>
              <a:ext uri="{FF2B5EF4-FFF2-40B4-BE49-F238E27FC236}">
                <a16:creationId xmlns:a16="http://schemas.microsoft.com/office/drawing/2014/main" id="{1EF41215-4A2D-1311-3CB1-B63426D157DB}"/>
              </a:ext>
            </a:extLst>
          </p:cNvPr>
          <p:cNvSpPr/>
          <p:nvPr/>
        </p:nvSpPr>
        <p:spPr>
          <a:xfrm>
            <a:off x="-123126" y="0"/>
            <a:ext cx="8276627" cy="21945600"/>
          </a:xfrm>
          <a:prstGeom prst="rect">
            <a:avLst/>
          </a:prstGeom>
          <a:solidFill>
            <a:srgbClr val="0070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3" dirty="0">
              <a:solidFill>
                <a:srgbClr val="435D7B"/>
              </a:solidFill>
            </a:endParaRPr>
          </a:p>
        </p:txBody>
      </p:sp>
      <p:pic>
        <p:nvPicPr>
          <p:cNvPr id="14" name="Graphic 13" descr="Document with solid fill">
            <a:extLst>
              <a:ext uri="{FF2B5EF4-FFF2-40B4-BE49-F238E27FC236}">
                <a16:creationId xmlns:a16="http://schemas.microsoft.com/office/drawing/2014/main" id="{85C0E496-A562-D528-F229-5E787FDC84C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37684" y="11213248"/>
            <a:ext cx="2909762" cy="2909762"/>
          </a:xfrm>
          <a:prstGeom prst="rect">
            <a:avLst/>
          </a:prstGeom>
        </p:spPr>
      </p:pic>
      <p:pic>
        <p:nvPicPr>
          <p:cNvPr id="16" name="Graphic 15" descr="Pencil with solid fill">
            <a:extLst>
              <a:ext uri="{FF2B5EF4-FFF2-40B4-BE49-F238E27FC236}">
                <a16:creationId xmlns:a16="http://schemas.microsoft.com/office/drawing/2014/main" id="{8443E832-7F3F-0DBC-D1D3-96FB319F290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35072" y="1390901"/>
            <a:ext cx="2684577" cy="2684577"/>
          </a:xfrm>
          <a:prstGeom prst="rect">
            <a:avLst/>
          </a:prstGeom>
        </p:spPr>
      </p:pic>
      <p:pic>
        <p:nvPicPr>
          <p:cNvPr id="18" name="Graphic 17" descr="Chat with solid fill">
            <a:extLst>
              <a:ext uri="{FF2B5EF4-FFF2-40B4-BE49-F238E27FC236}">
                <a16:creationId xmlns:a16="http://schemas.microsoft.com/office/drawing/2014/main" id="{0627823D-92C0-82D3-9F76-FE4F9E4BF6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09713" y="6275674"/>
            <a:ext cx="2969836" cy="2969836"/>
          </a:xfrm>
          <a:prstGeom prst="rect">
            <a:avLst/>
          </a:prstGeom>
        </p:spPr>
      </p:pic>
      <p:pic>
        <p:nvPicPr>
          <p:cNvPr id="20" name="Graphic 19" descr="Man with solid fill">
            <a:extLst>
              <a:ext uri="{FF2B5EF4-FFF2-40B4-BE49-F238E27FC236}">
                <a16:creationId xmlns:a16="http://schemas.microsoft.com/office/drawing/2014/main" id="{7E7C4847-F1D9-EDC6-F65C-396486E17D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017978" y="16591160"/>
            <a:ext cx="1881052" cy="1881052"/>
          </a:xfrm>
          <a:prstGeom prst="rect">
            <a:avLst/>
          </a:prstGeom>
        </p:spPr>
      </p:pic>
      <p:sp>
        <p:nvSpPr>
          <p:cNvPr id="21" name="TextBox 20">
            <a:extLst>
              <a:ext uri="{FF2B5EF4-FFF2-40B4-BE49-F238E27FC236}">
                <a16:creationId xmlns:a16="http://schemas.microsoft.com/office/drawing/2014/main" id="{ECAA67E1-A2BA-872E-7536-8BABAAE97E87}"/>
              </a:ext>
            </a:extLst>
          </p:cNvPr>
          <p:cNvSpPr txBox="1"/>
          <p:nvPr/>
        </p:nvSpPr>
        <p:spPr>
          <a:xfrm>
            <a:off x="951110" y="19034594"/>
            <a:ext cx="6600696" cy="1446550"/>
          </a:xfrm>
          <a:prstGeom prst="rect">
            <a:avLst/>
          </a:prstGeom>
          <a:noFill/>
        </p:spPr>
        <p:txBody>
          <a:bodyPr wrap="square" rtlCol="0">
            <a:spAutoFit/>
          </a:bodyPr>
          <a:lstStyle/>
          <a:p>
            <a:r>
              <a:rPr lang="en-US" sz="4400" dirty="0">
                <a:solidFill>
                  <a:schemeClr val="bg1"/>
                </a:solidFill>
                <a:latin typeface="Arial" panose="020B0604020202020204" pitchFamily="34" charset="0"/>
                <a:cs typeface="Arial" panose="020B0604020202020204" pitchFamily="34" charset="0"/>
              </a:rPr>
              <a:t>Let us know if you have any accessibility needs</a:t>
            </a:r>
          </a:p>
        </p:txBody>
      </p:sp>
      <p:sp>
        <p:nvSpPr>
          <p:cNvPr id="23" name="TextBox 22">
            <a:extLst>
              <a:ext uri="{FF2B5EF4-FFF2-40B4-BE49-F238E27FC236}">
                <a16:creationId xmlns:a16="http://schemas.microsoft.com/office/drawing/2014/main" id="{11543A7B-E01B-49C6-2F82-7216BBED9058}"/>
              </a:ext>
            </a:extLst>
          </p:cNvPr>
          <p:cNvSpPr txBox="1"/>
          <p:nvPr/>
        </p:nvSpPr>
        <p:spPr>
          <a:xfrm>
            <a:off x="762000" y="14594696"/>
            <a:ext cx="6335389" cy="769441"/>
          </a:xfrm>
          <a:prstGeom prst="rect">
            <a:avLst/>
          </a:prstGeom>
          <a:noFill/>
        </p:spPr>
        <p:txBody>
          <a:bodyPr wrap="none" rtlCol="0">
            <a:spAutoFit/>
          </a:bodyPr>
          <a:lstStyle/>
          <a:p>
            <a:r>
              <a:rPr lang="en-US" sz="4400" dirty="0">
                <a:solidFill>
                  <a:schemeClr val="bg1"/>
                </a:solidFill>
                <a:latin typeface="Arial" panose="020B0604020202020204" pitchFamily="34" charset="0"/>
                <a:cs typeface="Arial" panose="020B0604020202020204" pitchFamily="34" charset="0"/>
              </a:rPr>
              <a:t>Fill out a comment sheet</a:t>
            </a:r>
          </a:p>
        </p:txBody>
      </p:sp>
      <p:sp>
        <p:nvSpPr>
          <p:cNvPr id="24" name="TextBox 23">
            <a:extLst>
              <a:ext uri="{FF2B5EF4-FFF2-40B4-BE49-F238E27FC236}">
                <a16:creationId xmlns:a16="http://schemas.microsoft.com/office/drawing/2014/main" id="{57D38243-3972-1B16-601F-116A31743433}"/>
              </a:ext>
            </a:extLst>
          </p:cNvPr>
          <p:cNvSpPr txBox="1"/>
          <p:nvPr/>
        </p:nvSpPr>
        <p:spPr>
          <a:xfrm>
            <a:off x="1021020" y="9296131"/>
            <a:ext cx="5978944" cy="769441"/>
          </a:xfrm>
          <a:prstGeom prst="rect">
            <a:avLst/>
          </a:prstGeom>
          <a:noFill/>
        </p:spPr>
        <p:txBody>
          <a:bodyPr wrap="none" rtlCol="0">
            <a:spAutoFit/>
          </a:bodyPr>
          <a:lstStyle/>
          <a:p>
            <a:r>
              <a:rPr lang="en-US" sz="4400" dirty="0">
                <a:solidFill>
                  <a:schemeClr val="bg1"/>
                </a:solidFill>
                <a:latin typeface="Arial" panose="020B0604020202020204" pitchFamily="34" charset="0"/>
                <a:cs typeface="Arial" panose="020B0604020202020204" pitchFamily="34" charset="0"/>
              </a:rPr>
              <a:t>Chat with Project Team</a:t>
            </a:r>
          </a:p>
        </p:txBody>
      </p:sp>
      <p:sp>
        <p:nvSpPr>
          <p:cNvPr id="25" name="TextBox 24">
            <a:extLst>
              <a:ext uri="{FF2B5EF4-FFF2-40B4-BE49-F238E27FC236}">
                <a16:creationId xmlns:a16="http://schemas.microsoft.com/office/drawing/2014/main" id="{585D8327-8903-1212-E0DC-3331F544A0C8}"/>
              </a:ext>
            </a:extLst>
          </p:cNvPr>
          <p:cNvSpPr txBox="1"/>
          <p:nvPr/>
        </p:nvSpPr>
        <p:spPr>
          <a:xfrm>
            <a:off x="2902394" y="4473958"/>
            <a:ext cx="2645849" cy="769441"/>
          </a:xfrm>
          <a:prstGeom prst="rect">
            <a:avLst/>
          </a:prstGeom>
          <a:noFill/>
        </p:spPr>
        <p:txBody>
          <a:bodyPr wrap="square" rtlCol="0">
            <a:spAutoFit/>
          </a:bodyPr>
          <a:lstStyle/>
          <a:p>
            <a:r>
              <a:rPr lang="en-US" sz="4400" dirty="0">
                <a:solidFill>
                  <a:schemeClr val="bg1"/>
                </a:solidFill>
                <a:latin typeface="Arial" panose="020B0604020202020204" pitchFamily="34" charset="0"/>
                <a:cs typeface="Arial" panose="020B0604020202020204" pitchFamily="34" charset="0"/>
              </a:rPr>
              <a:t>Sign In</a:t>
            </a:r>
          </a:p>
        </p:txBody>
      </p:sp>
      <p:sp>
        <p:nvSpPr>
          <p:cNvPr id="26" name="Oval 25">
            <a:extLst>
              <a:ext uri="{FF2B5EF4-FFF2-40B4-BE49-F238E27FC236}">
                <a16:creationId xmlns:a16="http://schemas.microsoft.com/office/drawing/2014/main" id="{C7668EB8-120D-7068-FFE6-DB2AF253CA36}"/>
              </a:ext>
            </a:extLst>
          </p:cNvPr>
          <p:cNvSpPr/>
          <p:nvPr/>
        </p:nvSpPr>
        <p:spPr>
          <a:xfrm>
            <a:off x="2939280" y="16423887"/>
            <a:ext cx="2038449" cy="2189206"/>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3"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19387B1-DEA3-450D-BC9D-FFE658341E4E}"/>
              </a:ext>
            </a:extLst>
          </p:cNvPr>
          <p:cNvSpPr txBox="1"/>
          <p:nvPr/>
        </p:nvSpPr>
        <p:spPr>
          <a:xfrm>
            <a:off x="10903327" y="601400"/>
            <a:ext cx="18024964" cy="2625334"/>
          </a:xfrm>
          <a:prstGeom prst="rect">
            <a:avLst/>
          </a:prstGeom>
          <a:noFill/>
        </p:spPr>
        <p:txBody>
          <a:bodyPr wrap="square" rtlCol="0">
            <a:spAutoFit/>
          </a:bodyPr>
          <a:lstStyle/>
          <a:p>
            <a:pPr algn="ctr"/>
            <a:r>
              <a:rPr lang="en-US" sz="8230" b="1" dirty="0">
                <a:latin typeface="Arial" panose="020B0604020202020204" pitchFamily="34" charset="0"/>
                <a:cs typeface="Arial" panose="020B0604020202020204" pitchFamily="34" charset="0"/>
              </a:rPr>
              <a:t>Welcome to the</a:t>
            </a:r>
          </a:p>
          <a:p>
            <a:pPr algn="ctr"/>
            <a:r>
              <a:rPr lang="en-US" sz="8230" b="1" dirty="0">
                <a:latin typeface="Arial" panose="020B0604020202020204" pitchFamily="34" charset="0"/>
                <a:cs typeface="Arial" panose="020B0604020202020204" pitchFamily="34" charset="0"/>
              </a:rPr>
              <a:t>Public Information Centre (PIC)  </a:t>
            </a:r>
          </a:p>
        </p:txBody>
      </p:sp>
      <p:sp>
        <p:nvSpPr>
          <p:cNvPr id="13" name="TextBox 12">
            <a:extLst>
              <a:ext uri="{FF2B5EF4-FFF2-40B4-BE49-F238E27FC236}">
                <a16:creationId xmlns:a16="http://schemas.microsoft.com/office/drawing/2014/main" id="{0F9CD491-35A0-6577-9AE6-F843656CA9FF}"/>
              </a:ext>
            </a:extLst>
          </p:cNvPr>
          <p:cNvSpPr txBox="1"/>
          <p:nvPr/>
        </p:nvSpPr>
        <p:spPr>
          <a:xfrm>
            <a:off x="13335000" y="15865562"/>
            <a:ext cx="13803779" cy="804836"/>
          </a:xfrm>
          <a:prstGeom prst="rect">
            <a:avLst/>
          </a:prstGeom>
          <a:noFill/>
        </p:spPr>
        <p:txBody>
          <a:bodyPr wrap="none" rtlCol="0">
            <a:spAutoFit/>
          </a:bodyPr>
          <a:lstStyle/>
          <a:p>
            <a:r>
              <a:rPr lang="en-US" sz="4630" b="1" dirty="0">
                <a:solidFill>
                  <a:srgbClr val="0070AD"/>
                </a:solidFill>
                <a:latin typeface="Arial" panose="020B0604020202020204" pitchFamily="34" charset="0"/>
                <a:cs typeface="Arial" panose="020B0604020202020204" pitchFamily="34" charset="0"/>
              </a:rPr>
              <a:t>Use the QR Code to access the project website! </a:t>
            </a:r>
          </a:p>
        </p:txBody>
      </p:sp>
      <p:cxnSp>
        <p:nvCxnSpPr>
          <p:cNvPr id="19" name="Connector: Curved 18">
            <a:extLst>
              <a:ext uri="{FF2B5EF4-FFF2-40B4-BE49-F238E27FC236}">
                <a16:creationId xmlns:a16="http://schemas.microsoft.com/office/drawing/2014/main" id="{37C4666C-2C16-F4FC-737E-EF0A36418DD7}"/>
              </a:ext>
            </a:extLst>
          </p:cNvPr>
          <p:cNvCxnSpPr>
            <a:cxnSpLocks/>
            <a:stCxn id="13" idx="2"/>
          </p:cNvCxnSpPr>
          <p:nvPr/>
        </p:nvCxnSpPr>
        <p:spPr>
          <a:xfrm rot="16200000" flipH="1">
            <a:off x="20912606" y="15994681"/>
            <a:ext cx="2055788" cy="3407221"/>
          </a:xfrm>
          <a:prstGeom prst="curvedConnector2">
            <a:avLst/>
          </a:prstGeom>
          <a:ln w="82550">
            <a:solidFill>
              <a:srgbClr val="0070AD"/>
            </a:solidFill>
            <a:tailEnd type="triangle" w="lg" len="lg"/>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FF903E8-9FD1-D181-757C-B38DD8C9D6C7}"/>
              </a:ext>
            </a:extLst>
          </p:cNvPr>
          <p:cNvPicPr>
            <a:picLocks noChangeAspect="1"/>
          </p:cNvPicPr>
          <p:nvPr/>
        </p:nvPicPr>
        <p:blipFill>
          <a:blip r:embed="rId8"/>
          <a:stretch>
            <a:fillRect/>
          </a:stretch>
        </p:blipFill>
        <p:spPr>
          <a:xfrm>
            <a:off x="24845637" y="17134772"/>
            <a:ext cx="4101704" cy="4101704"/>
          </a:xfrm>
          <a:prstGeom prst="rect">
            <a:avLst/>
          </a:prstGeom>
        </p:spPr>
      </p:pic>
      <p:sp>
        <p:nvSpPr>
          <p:cNvPr id="17" name="TextBox 16">
            <a:extLst>
              <a:ext uri="{FF2B5EF4-FFF2-40B4-BE49-F238E27FC236}">
                <a16:creationId xmlns:a16="http://schemas.microsoft.com/office/drawing/2014/main" id="{A201B288-0EBB-FB29-85AD-6628EB484216}"/>
              </a:ext>
            </a:extLst>
          </p:cNvPr>
          <p:cNvSpPr txBox="1"/>
          <p:nvPr/>
        </p:nvSpPr>
        <p:spPr>
          <a:xfrm>
            <a:off x="9480613" y="11468893"/>
            <a:ext cx="21945600" cy="3046988"/>
          </a:xfrm>
          <a:prstGeom prst="rect">
            <a:avLst/>
          </a:prstGeom>
          <a:noFill/>
        </p:spPr>
        <p:txBody>
          <a:bodyPr wrap="square">
            <a:spAutoFit/>
          </a:bodyPr>
          <a:lstStyle/>
          <a:p>
            <a:r>
              <a:rPr lang="en-US" sz="4800" dirty="0">
                <a:solidFill>
                  <a:schemeClr val="bg1"/>
                </a:solidFill>
                <a:latin typeface="Arial" panose="020B0604020202020204" pitchFamily="34" charset="0"/>
                <a:cs typeface="Arial" panose="020B0604020202020204" pitchFamily="34" charset="0"/>
              </a:rPr>
              <a:t>Additional information related to this PIC that is available on the project website includes: </a:t>
            </a:r>
          </a:p>
          <a:p>
            <a:pPr marL="571500" indent="-571500">
              <a:buFont typeface="Arial" panose="020B0604020202020204" pitchFamily="34" charset="0"/>
              <a:buChar char="•"/>
            </a:pPr>
            <a:r>
              <a:rPr lang="en-US" sz="4800" dirty="0">
                <a:solidFill>
                  <a:schemeClr val="bg1"/>
                </a:solidFill>
                <a:latin typeface="Arial" panose="020B0604020202020204" pitchFamily="34" charset="0"/>
                <a:cs typeface="Arial" panose="020B0604020202020204" pitchFamily="34" charset="0"/>
              </a:rPr>
              <a:t>A PDF copy of this presentation</a:t>
            </a:r>
          </a:p>
          <a:p>
            <a:pPr marL="571500" indent="-571500">
              <a:buFont typeface="Arial" panose="020B0604020202020204" pitchFamily="34" charset="0"/>
              <a:buChar char="•"/>
            </a:pPr>
            <a:r>
              <a:rPr lang="en-US" sz="4800" dirty="0">
                <a:solidFill>
                  <a:schemeClr val="bg1"/>
                </a:solidFill>
                <a:latin typeface="Arial" panose="020B0604020202020204" pitchFamily="34" charset="0"/>
                <a:cs typeface="Arial" panose="020B0604020202020204" pitchFamily="34" charset="0"/>
              </a:rPr>
              <a:t>A PDF copy of the Recommended Plan</a:t>
            </a:r>
          </a:p>
        </p:txBody>
      </p:sp>
    </p:spTree>
    <p:extLst>
      <p:ext uri="{BB962C8B-B14F-4D97-AF65-F5344CB8AC3E}">
        <p14:creationId xmlns:p14="http://schemas.microsoft.com/office/powerpoint/2010/main" val="4004255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4253A0-AAE2-403E-8371-817CAAE7723D}"/>
              </a:ext>
            </a:extLst>
          </p:cNvPr>
          <p:cNvSpPr txBox="1"/>
          <p:nvPr/>
        </p:nvSpPr>
        <p:spPr>
          <a:xfrm>
            <a:off x="0" y="5"/>
            <a:ext cx="32918400" cy="1477328"/>
          </a:xfrm>
          <a:prstGeom prst="rect">
            <a:avLst/>
          </a:prstGeom>
          <a:solidFill>
            <a:srgbClr val="0079B3"/>
          </a:solidFill>
        </p:spPr>
        <p:txBody>
          <a:bodyPr wrap="square" rtlCol="0">
            <a:spAutoFit/>
          </a:bodyPr>
          <a:lstStyle/>
          <a:p>
            <a:pPr algn="ctr"/>
            <a:r>
              <a:rPr lang="en-US" sz="9000" dirty="0">
                <a:solidFill>
                  <a:schemeClr val="bg1">
                    <a:lumMod val="95000"/>
                  </a:schemeClr>
                </a:solidFill>
                <a:latin typeface="Arial" panose="020B0604020202020204" pitchFamily="34" charset="0"/>
                <a:cs typeface="Arial" panose="020B0604020202020204" pitchFamily="34" charset="0"/>
              </a:rPr>
              <a:t>About The Project</a:t>
            </a:r>
          </a:p>
        </p:txBody>
      </p:sp>
      <p:sp>
        <p:nvSpPr>
          <p:cNvPr id="3" name="TextBox 2">
            <a:extLst>
              <a:ext uri="{FF2B5EF4-FFF2-40B4-BE49-F238E27FC236}">
                <a16:creationId xmlns:a16="http://schemas.microsoft.com/office/drawing/2014/main" id="{15E6F78F-C093-4510-8B10-5399513766E3}"/>
              </a:ext>
            </a:extLst>
          </p:cNvPr>
          <p:cNvSpPr txBox="1"/>
          <p:nvPr/>
        </p:nvSpPr>
        <p:spPr>
          <a:xfrm>
            <a:off x="946387" y="2667000"/>
            <a:ext cx="19964400" cy="9694962"/>
          </a:xfrm>
          <a:prstGeom prst="rect">
            <a:avLst/>
          </a:prstGeom>
          <a:noFill/>
          <a:ln>
            <a:noFill/>
          </a:ln>
        </p:spPr>
        <p:txBody>
          <a:bodyPr wrap="square" rtlCol="0">
            <a:spAutoFit/>
          </a:bodyPr>
          <a:lstStyle/>
          <a:p>
            <a:r>
              <a:rPr lang="en-US" sz="4800" dirty="0">
                <a:latin typeface="Arial" panose="020B0604020202020204" pitchFamily="34" charset="0"/>
                <a:cs typeface="Arial" panose="020B0604020202020204" pitchFamily="34" charset="0"/>
              </a:rPr>
              <a:t>The Ministry of Transportation (MTO) has retained Stantec Consulting Ltd. to undertake the Detail Design and Class Environmental Assessment (Class EA) for the intersection improvements at Highway 62 and County Road 1, in Prince Edward County. </a:t>
            </a:r>
          </a:p>
          <a:p>
            <a:endParaRPr lang="en-US" sz="4800" dirty="0">
              <a:latin typeface="Arial" panose="020B0604020202020204" pitchFamily="34" charset="0"/>
              <a:cs typeface="Arial" panose="020B0604020202020204" pitchFamily="34" charset="0"/>
            </a:endParaRPr>
          </a:p>
          <a:p>
            <a:r>
              <a:rPr lang="en-US" sz="4800" dirty="0">
                <a:latin typeface="Arial" panose="020B0604020202020204" pitchFamily="34" charset="0"/>
                <a:cs typeface="Arial" panose="020B0604020202020204" pitchFamily="34" charset="0"/>
              </a:rPr>
              <a:t>The Preliminary Design and Class Environmental Assessment (Class EA) for intersection improvements at Highway 62 and County Road 1, completed in 2024, identified a roundabout as the Recommended Plan.</a:t>
            </a:r>
          </a:p>
          <a:p>
            <a:endParaRPr lang="en-US" sz="4800" dirty="0">
              <a:latin typeface="Arial" panose="020B0604020202020204" pitchFamily="34" charset="0"/>
              <a:cs typeface="Arial" panose="020B0604020202020204" pitchFamily="34" charset="0"/>
            </a:endParaRPr>
          </a:p>
          <a:p>
            <a:r>
              <a:rPr lang="en-US" sz="4800" dirty="0">
                <a:latin typeface="Arial" panose="020B0604020202020204" pitchFamily="34" charset="0"/>
                <a:cs typeface="Arial" panose="020B0604020202020204" pitchFamily="34" charset="0"/>
              </a:rPr>
              <a:t>This Detail Design study will include design refinements to the roundabout Recommended Plan, development of construction staging plans, consultation, and development of environmental protection and mitigation measures.</a:t>
            </a:r>
          </a:p>
        </p:txBody>
      </p:sp>
      <p:pic>
        <p:nvPicPr>
          <p:cNvPr id="5" name="Picture 2" descr="Map of the study area at the intersection of Highway 62 and County Road 1">
            <a:extLst>
              <a:ext uri="{FF2B5EF4-FFF2-40B4-BE49-F238E27FC236}">
                <a16:creationId xmlns:a16="http://schemas.microsoft.com/office/drawing/2014/main" id="{555221C8-B290-80CD-CF31-81F93ADD8B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07400" y="2162175"/>
            <a:ext cx="10836038" cy="12024018"/>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AA1EF4B4-98F5-7266-B307-C44F66571DD4}"/>
              </a:ext>
            </a:extLst>
          </p:cNvPr>
          <p:cNvSpPr>
            <a:spLocks noGrp="1"/>
          </p:cNvSpPr>
          <p:nvPr>
            <p:ph type="sldNum" sz="quarter" idx="12"/>
          </p:nvPr>
        </p:nvSpPr>
        <p:spPr>
          <a:xfrm>
            <a:off x="25146000" y="20777194"/>
            <a:ext cx="7406640" cy="1168400"/>
          </a:xfrm>
        </p:spPr>
        <p:txBody>
          <a:bodyPr/>
          <a:lstStyle/>
          <a:p>
            <a:fld id="{971D9764-54AE-47B6-8E0F-B32E36DEECC3}" type="slidenum">
              <a:rPr lang="en-US" smtClean="0"/>
              <a:t>3</a:t>
            </a:fld>
            <a:endParaRPr lang="en-US" dirty="0"/>
          </a:p>
        </p:txBody>
      </p:sp>
      <p:pic>
        <p:nvPicPr>
          <p:cNvPr id="8" name="Picture 7">
            <a:extLst>
              <a:ext uri="{FF2B5EF4-FFF2-40B4-BE49-F238E27FC236}">
                <a16:creationId xmlns:a16="http://schemas.microsoft.com/office/drawing/2014/main" id="{B0DBC27A-F360-A597-72D7-C00484BAB4AC}"/>
              </a:ext>
            </a:extLst>
          </p:cNvPr>
          <p:cNvPicPr>
            <a:picLocks noChangeAspect="1"/>
          </p:cNvPicPr>
          <p:nvPr/>
        </p:nvPicPr>
        <p:blipFill>
          <a:blip r:embed="rId4"/>
          <a:srcRect t="8142" b="395"/>
          <a:stretch>
            <a:fillRect/>
          </a:stretch>
        </p:blipFill>
        <p:spPr>
          <a:xfrm>
            <a:off x="0" y="14630400"/>
            <a:ext cx="32918400" cy="7315194"/>
          </a:xfrm>
          <a:prstGeom prst="rect">
            <a:avLst/>
          </a:prstGeom>
        </p:spPr>
      </p:pic>
    </p:spTree>
    <p:extLst>
      <p:ext uri="{BB962C8B-B14F-4D97-AF65-F5344CB8AC3E}">
        <p14:creationId xmlns:p14="http://schemas.microsoft.com/office/powerpoint/2010/main" val="1719473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525C7-4FD3-EECC-53A5-E6DDA1DBCDE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D894F99-41DE-4E49-ADE2-F698094EC9E9}"/>
              </a:ext>
            </a:extLst>
          </p:cNvPr>
          <p:cNvSpPr txBox="1"/>
          <p:nvPr/>
        </p:nvSpPr>
        <p:spPr>
          <a:xfrm>
            <a:off x="0" y="5"/>
            <a:ext cx="32918400" cy="1477328"/>
          </a:xfrm>
          <a:prstGeom prst="rect">
            <a:avLst/>
          </a:prstGeom>
          <a:solidFill>
            <a:srgbClr val="0079B3"/>
          </a:solidFill>
        </p:spPr>
        <p:txBody>
          <a:bodyPr wrap="square" rtlCol="0">
            <a:spAutoFit/>
          </a:bodyPr>
          <a:lstStyle/>
          <a:p>
            <a:pPr algn="ctr"/>
            <a:r>
              <a:rPr lang="en-US" sz="9000" dirty="0">
                <a:solidFill>
                  <a:schemeClr val="bg1">
                    <a:lumMod val="95000"/>
                  </a:schemeClr>
                </a:solidFill>
                <a:latin typeface="Arial" panose="020B0604020202020204" pitchFamily="34" charset="0"/>
                <a:cs typeface="Arial" panose="020B0604020202020204" pitchFamily="34" charset="0"/>
              </a:rPr>
              <a:t>Project Background</a:t>
            </a:r>
          </a:p>
        </p:txBody>
      </p:sp>
      <p:sp>
        <p:nvSpPr>
          <p:cNvPr id="3" name="TextBox 2">
            <a:extLst>
              <a:ext uri="{FF2B5EF4-FFF2-40B4-BE49-F238E27FC236}">
                <a16:creationId xmlns:a16="http://schemas.microsoft.com/office/drawing/2014/main" id="{D013D482-786B-5857-90DF-7C018ED4D294}"/>
              </a:ext>
            </a:extLst>
          </p:cNvPr>
          <p:cNvSpPr txBox="1"/>
          <p:nvPr/>
        </p:nvSpPr>
        <p:spPr>
          <a:xfrm>
            <a:off x="914400" y="2209800"/>
            <a:ext cx="14173200" cy="19297590"/>
          </a:xfrm>
          <a:prstGeom prst="rect">
            <a:avLst/>
          </a:prstGeom>
          <a:noFill/>
          <a:ln>
            <a:noFill/>
          </a:ln>
        </p:spPr>
        <p:txBody>
          <a:bodyPr wrap="square" rtlCol="0">
            <a:spAutoFit/>
          </a:bodyPr>
          <a:lstStyle/>
          <a:p>
            <a:endParaRPr lang="en-US" sz="4800" dirty="0">
              <a:latin typeface="Arial" panose="020B0604020202020204" pitchFamily="34" charset="0"/>
              <a:cs typeface="Arial" panose="020B0604020202020204" pitchFamily="34" charset="0"/>
            </a:endParaRPr>
          </a:p>
          <a:p>
            <a:pPr marL="355600"/>
            <a:r>
              <a:rPr lang="en-US" sz="4800" dirty="0">
                <a:latin typeface="Arial" panose="020B0604020202020204" pitchFamily="34" charset="0"/>
                <a:cs typeface="Arial" panose="020B0604020202020204" pitchFamily="34" charset="0"/>
              </a:rPr>
              <a:t>In 2024, Stantec Consulting completed the Preliminary Design and Class EA Study. The study examined intersection improvements and was carried out in accordance with the approved environmental planning process for Group B Projects under the MTO </a:t>
            </a:r>
            <a:r>
              <a:rPr lang="en-US" sz="4800" i="1" dirty="0">
                <a:latin typeface="Arial" panose="020B0604020202020204" pitchFamily="34" charset="0"/>
                <a:cs typeface="Arial" panose="020B0604020202020204" pitchFamily="34" charset="0"/>
              </a:rPr>
              <a:t>Class Environmental Assessment for Provincial Transportation Facilities (2000). </a:t>
            </a:r>
            <a:r>
              <a:rPr lang="en-US" sz="4800" dirty="0">
                <a:latin typeface="Arial" panose="020B0604020202020204" pitchFamily="34" charset="0"/>
                <a:cs typeface="Arial" panose="020B0604020202020204" pitchFamily="34" charset="0"/>
              </a:rPr>
              <a:t>As part of the Preliminary Design study, a series of investigations were undertaken including natural environment, archaeology, contamination, traffic, and drainage.</a:t>
            </a:r>
          </a:p>
          <a:p>
            <a:pPr marL="355600" indent="0">
              <a:buNone/>
            </a:pPr>
            <a:endParaRPr lang="en-US" sz="4800" dirty="0">
              <a:latin typeface="Arial" panose="020B0604020202020204" pitchFamily="34" charset="0"/>
              <a:cs typeface="Arial" panose="020B0604020202020204" pitchFamily="34" charset="0"/>
            </a:endParaRPr>
          </a:p>
          <a:p>
            <a:pPr marL="355600"/>
            <a:r>
              <a:rPr lang="en-US" sz="4800" dirty="0">
                <a:latin typeface="Arial" panose="020B0604020202020204" pitchFamily="34" charset="0"/>
                <a:cs typeface="Arial" panose="020B0604020202020204" pitchFamily="34" charset="0"/>
              </a:rPr>
              <a:t>The Preliminary Design and Class EA for intersection improvements at Highway 62 and County Road 1 developed a series of intersection alternatives, completed a detailed evaluation of alternatives, and identified a roundabout as the Recommended Plan. The study was documented in a Transportation Environmental Study Report (TESR, dated November 2024). The TESR received environmental clearance in February 2025.</a:t>
            </a:r>
          </a:p>
          <a:p>
            <a:pPr marL="355600" indent="0">
              <a:buNone/>
            </a:pPr>
            <a:endParaRPr lang="en-US" sz="4800" dirty="0">
              <a:latin typeface="Arial" panose="020B0604020202020204" pitchFamily="34" charset="0"/>
              <a:cs typeface="Arial" panose="020B0604020202020204" pitchFamily="34" charset="0"/>
            </a:endParaRPr>
          </a:p>
          <a:p>
            <a:pPr marL="355600" indent="0">
              <a:buNone/>
            </a:pPr>
            <a:endParaRPr lang="en-US" sz="4800" dirty="0">
              <a:latin typeface="Arial" panose="020B0604020202020204" pitchFamily="34" charset="0"/>
              <a:cs typeface="Arial" panose="020B0604020202020204" pitchFamily="34" charset="0"/>
            </a:endParaRPr>
          </a:p>
          <a:p>
            <a:endParaRPr lang="en-US" sz="48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C6FD5E76-2E15-3CE8-A461-B8DACD681650}"/>
              </a:ext>
            </a:extLst>
          </p:cNvPr>
          <p:cNvPicPr>
            <a:picLocks noChangeAspect="1"/>
          </p:cNvPicPr>
          <p:nvPr/>
        </p:nvPicPr>
        <p:blipFill>
          <a:blip r:embed="rId3"/>
          <a:srcRect l="12916" t="18000" r="9584" b="10453"/>
          <a:stretch>
            <a:fillRect/>
          </a:stretch>
        </p:blipFill>
        <p:spPr>
          <a:xfrm>
            <a:off x="16840200" y="2209800"/>
            <a:ext cx="14173200" cy="8177749"/>
          </a:xfrm>
          <a:prstGeom prst="rect">
            <a:avLst/>
          </a:prstGeom>
          <a:ln w="76200">
            <a:solidFill>
              <a:schemeClr val="tx1"/>
            </a:solidFill>
          </a:ln>
        </p:spPr>
      </p:pic>
      <p:pic>
        <p:nvPicPr>
          <p:cNvPr id="9" name="Picture 8">
            <a:extLst>
              <a:ext uri="{FF2B5EF4-FFF2-40B4-BE49-F238E27FC236}">
                <a16:creationId xmlns:a16="http://schemas.microsoft.com/office/drawing/2014/main" id="{7C908F7B-06AE-F5CB-3CF0-8F8D02EE6F7D}"/>
              </a:ext>
            </a:extLst>
          </p:cNvPr>
          <p:cNvPicPr>
            <a:picLocks noChangeAspect="1"/>
          </p:cNvPicPr>
          <p:nvPr/>
        </p:nvPicPr>
        <p:blipFill>
          <a:blip r:embed="rId4">
            <a:extLst>
              <a:ext uri="{28A0092B-C50C-407E-A947-70E740481C1C}">
                <a14:useLocalDpi xmlns:a14="http://schemas.microsoft.com/office/drawing/2010/main" val="0"/>
              </a:ext>
            </a:extLst>
          </a:blip>
          <a:srcRect l="3125" t="8795" r="2344" b="6134"/>
          <a:stretch>
            <a:fillRect/>
          </a:stretch>
        </p:blipFill>
        <p:spPr>
          <a:xfrm>
            <a:off x="16229978" y="10971745"/>
            <a:ext cx="15393643" cy="10389649"/>
          </a:xfrm>
          <a:prstGeom prst="rect">
            <a:avLst/>
          </a:prstGeom>
        </p:spPr>
      </p:pic>
    </p:spTree>
    <p:extLst>
      <p:ext uri="{BB962C8B-B14F-4D97-AF65-F5344CB8AC3E}">
        <p14:creationId xmlns:p14="http://schemas.microsoft.com/office/powerpoint/2010/main" val="1200325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E0F28-5FBD-8967-81A1-B40623B57D3D}"/>
            </a:ext>
          </a:extLst>
        </p:cNvPr>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7DBF203C-108B-F1BC-B3AA-82440CC94C7F}"/>
              </a:ext>
            </a:extLst>
          </p:cNvPr>
          <p:cNvSpPr/>
          <p:nvPr/>
        </p:nvSpPr>
        <p:spPr>
          <a:xfrm flipV="1">
            <a:off x="690561" y="5334000"/>
            <a:ext cx="31618239" cy="15316201"/>
          </a:xfrm>
          <a:prstGeom prst="roundRect">
            <a:avLst>
              <a:gd name="adj" fmla="val 7461"/>
            </a:avLst>
          </a:prstGeom>
          <a:solidFill>
            <a:schemeClr val="bg1">
              <a:lumMod val="95000"/>
            </a:schemeClr>
          </a:solidFill>
          <a:ln w="1270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7F04143D-DE14-52B2-8202-3C51249218FB}"/>
              </a:ext>
            </a:extLst>
          </p:cNvPr>
          <p:cNvSpPr txBox="1"/>
          <p:nvPr/>
        </p:nvSpPr>
        <p:spPr>
          <a:xfrm>
            <a:off x="0" y="5"/>
            <a:ext cx="32918400" cy="1477328"/>
          </a:xfrm>
          <a:prstGeom prst="rect">
            <a:avLst/>
          </a:prstGeom>
          <a:solidFill>
            <a:srgbClr val="0079B3"/>
          </a:solidFill>
        </p:spPr>
        <p:txBody>
          <a:bodyPr wrap="square" rtlCol="0">
            <a:spAutoFit/>
          </a:bodyPr>
          <a:lstStyle/>
          <a:p>
            <a:pPr algn="ctr"/>
            <a:r>
              <a:rPr lang="en-US" sz="9000" dirty="0">
                <a:solidFill>
                  <a:schemeClr val="bg1">
                    <a:lumMod val="95000"/>
                  </a:schemeClr>
                </a:solidFill>
                <a:latin typeface="Arial" panose="020B0604020202020204" pitchFamily="34" charset="0"/>
                <a:cs typeface="Arial" panose="020B0604020202020204" pitchFamily="34" charset="0"/>
              </a:rPr>
              <a:t>What We Heard from Preliminary Design</a:t>
            </a:r>
          </a:p>
        </p:txBody>
      </p:sp>
      <p:sp>
        <p:nvSpPr>
          <p:cNvPr id="5" name="TextBox 4">
            <a:extLst>
              <a:ext uri="{FF2B5EF4-FFF2-40B4-BE49-F238E27FC236}">
                <a16:creationId xmlns:a16="http://schemas.microsoft.com/office/drawing/2014/main" id="{F7B711D3-2788-DC0F-13CF-775967E63266}"/>
              </a:ext>
            </a:extLst>
          </p:cNvPr>
          <p:cNvSpPr txBox="1"/>
          <p:nvPr/>
        </p:nvSpPr>
        <p:spPr>
          <a:xfrm>
            <a:off x="690561" y="1905000"/>
            <a:ext cx="31537277" cy="2585323"/>
          </a:xfrm>
          <a:prstGeom prst="rect">
            <a:avLst/>
          </a:prstGeom>
          <a:noFill/>
        </p:spPr>
        <p:txBody>
          <a:bodyPr wrap="square">
            <a:spAutoFit/>
          </a:bodyPr>
          <a:lstStyle/>
          <a:p>
            <a:r>
              <a:rPr lang="en-US" sz="5400" dirty="0">
                <a:latin typeface="Arial" panose="020B0604020202020204" pitchFamily="34" charset="0"/>
                <a:cs typeface="Arial" panose="020B0604020202020204" pitchFamily="34" charset="0"/>
              </a:rPr>
              <a:t>Consultation was undertaken during the Preliminary Design and Class EA study and included two Public Information Centres, meetings with municipal staff and emergency service providers, agency and public consultation. Comments received have been summarized below.</a:t>
            </a:r>
          </a:p>
        </p:txBody>
      </p:sp>
      <p:sp>
        <p:nvSpPr>
          <p:cNvPr id="8" name="TextBox 7">
            <a:extLst>
              <a:ext uri="{FF2B5EF4-FFF2-40B4-BE49-F238E27FC236}">
                <a16:creationId xmlns:a16="http://schemas.microsoft.com/office/drawing/2014/main" id="{3574CAA8-64E2-A2A7-F3F2-7351552C19FC}"/>
              </a:ext>
            </a:extLst>
          </p:cNvPr>
          <p:cNvSpPr txBox="1"/>
          <p:nvPr/>
        </p:nvSpPr>
        <p:spPr>
          <a:xfrm>
            <a:off x="22303445" y="9468609"/>
            <a:ext cx="9700555" cy="1940957"/>
          </a:xfrm>
          <a:prstGeom prst="wedgeRoundRectCallout">
            <a:avLst>
              <a:gd name="adj1" fmla="val -59528"/>
              <a:gd name="adj2" fmla="val 34200"/>
              <a:gd name="adj3" fmla="val 16667"/>
            </a:avLst>
          </a:prstGeom>
          <a:solidFill>
            <a:schemeClr val="bg1"/>
          </a:solidFill>
          <a:ln w="76200">
            <a:solidFill>
              <a:srgbClr val="0079B3"/>
            </a:solidFill>
          </a:ln>
        </p:spPr>
        <p:txBody>
          <a:bodyPr wrap="square" rtlCol="0">
            <a:spAutoFit/>
          </a:bodyPr>
          <a:lstStyle/>
          <a:p>
            <a:r>
              <a:rPr lang="en-US" sz="5400" dirty="0">
                <a:latin typeface="Arial" panose="020B0604020202020204" pitchFamily="34" charset="0"/>
                <a:cs typeface="Arial" panose="020B0604020202020204" pitchFamily="34" charset="0"/>
              </a:rPr>
              <a:t>Drivers not following the rules at the intersection</a:t>
            </a:r>
          </a:p>
        </p:txBody>
      </p:sp>
      <p:sp>
        <p:nvSpPr>
          <p:cNvPr id="11" name="TextBox 10">
            <a:extLst>
              <a:ext uri="{FF2B5EF4-FFF2-40B4-BE49-F238E27FC236}">
                <a16:creationId xmlns:a16="http://schemas.microsoft.com/office/drawing/2014/main" id="{222494F1-18D5-BF9C-0D70-FF96D78891B9}"/>
              </a:ext>
            </a:extLst>
          </p:cNvPr>
          <p:cNvSpPr txBox="1"/>
          <p:nvPr/>
        </p:nvSpPr>
        <p:spPr>
          <a:xfrm>
            <a:off x="24106804" y="13418849"/>
            <a:ext cx="7932430" cy="2860358"/>
          </a:xfrm>
          <a:prstGeom prst="wedgeRoundRectCallout">
            <a:avLst>
              <a:gd name="adj1" fmla="val -66350"/>
              <a:gd name="adj2" fmla="val -24327"/>
              <a:gd name="adj3" fmla="val 16667"/>
            </a:avLst>
          </a:prstGeom>
          <a:solidFill>
            <a:schemeClr val="bg1"/>
          </a:solidFill>
          <a:ln w="76200">
            <a:solidFill>
              <a:srgbClr val="0079B3"/>
            </a:solidFill>
          </a:ln>
        </p:spPr>
        <p:txBody>
          <a:bodyPr wrap="square" rtlCol="0">
            <a:spAutoFit/>
          </a:bodyPr>
          <a:lstStyle/>
          <a:p>
            <a:r>
              <a:rPr lang="en-US" sz="5400" dirty="0">
                <a:latin typeface="Arial" panose="020B0604020202020204" pitchFamily="34" charset="0"/>
                <a:cs typeface="Arial" panose="020B0604020202020204" pitchFamily="34" charset="0"/>
              </a:rPr>
              <a:t>Support to build a roundabout as soon as possible</a:t>
            </a:r>
          </a:p>
        </p:txBody>
      </p:sp>
      <p:sp>
        <p:nvSpPr>
          <p:cNvPr id="12" name="TextBox 11">
            <a:extLst>
              <a:ext uri="{FF2B5EF4-FFF2-40B4-BE49-F238E27FC236}">
                <a16:creationId xmlns:a16="http://schemas.microsoft.com/office/drawing/2014/main" id="{C71FAFB8-70CD-94DE-8E92-A29BB11FD3E0}"/>
              </a:ext>
            </a:extLst>
          </p:cNvPr>
          <p:cNvSpPr txBox="1"/>
          <p:nvPr/>
        </p:nvSpPr>
        <p:spPr>
          <a:xfrm>
            <a:off x="17866698" y="6288643"/>
            <a:ext cx="9412902" cy="1940957"/>
          </a:xfrm>
          <a:prstGeom prst="wedgeRoundRectCallout">
            <a:avLst>
              <a:gd name="adj1" fmla="val -37961"/>
              <a:gd name="adj2" fmla="val 74958"/>
              <a:gd name="adj3" fmla="val 16667"/>
            </a:avLst>
          </a:prstGeom>
          <a:solidFill>
            <a:schemeClr val="bg1"/>
          </a:solidFill>
          <a:ln w="76200">
            <a:solidFill>
              <a:srgbClr val="0079B3"/>
            </a:solidFill>
          </a:ln>
        </p:spPr>
        <p:txBody>
          <a:bodyPr wrap="square" rtlCol="0">
            <a:spAutoFit/>
          </a:bodyPr>
          <a:lstStyle/>
          <a:p>
            <a:r>
              <a:rPr lang="en-US" sz="5400" dirty="0">
                <a:latin typeface="Arial" panose="020B0604020202020204" pitchFamily="34" charset="0"/>
                <a:cs typeface="Arial" panose="020B0604020202020204" pitchFamily="34" charset="0"/>
              </a:rPr>
              <a:t>High frequency of car accidents at this intersection </a:t>
            </a:r>
          </a:p>
        </p:txBody>
      </p:sp>
      <p:sp>
        <p:nvSpPr>
          <p:cNvPr id="14" name="TextBox 13">
            <a:extLst>
              <a:ext uri="{FF2B5EF4-FFF2-40B4-BE49-F238E27FC236}">
                <a16:creationId xmlns:a16="http://schemas.microsoft.com/office/drawing/2014/main" id="{CC05F8D2-561A-05F0-B8B4-FDB4875D8698}"/>
              </a:ext>
            </a:extLst>
          </p:cNvPr>
          <p:cNvSpPr txBox="1"/>
          <p:nvPr/>
        </p:nvSpPr>
        <p:spPr>
          <a:xfrm>
            <a:off x="2241841" y="13944600"/>
            <a:ext cx="5835359" cy="1940957"/>
          </a:xfrm>
          <a:prstGeom prst="wedgeRoundRectCallout">
            <a:avLst>
              <a:gd name="adj1" fmla="val 70999"/>
              <a:gd name="adj2" fmla="val -30873"/>
              <a:gd name="adj3" fmla="val 16667"/>
            </a:avLst>
          </a:prstGeom>
          <a:solidFill>
            <a:schemeClr val="bg1"/>
          </a:solidFill>
          <a:ln w="76200">
            <a:solidFill>
              <a:srgbClr val="0079B3"/>
            </a:solidFill>
          </a:ln>
        </p:spPr>
        <p:txBody>
          <a:bodyPr wrap="square" rtlCol="0">
            <a:spAutoFit/>
          </a:bodyPr>
          <a:lstStyle/>
          <a:p>
            <a:r>
              <a:rPr lang="en-US" sz="5400" dirty="0">
                <a:latin typeface="Arial" panose="020B0604020202020204" pitchFamily="34" charset="0"/>
                <a:cs typeface="Arial" panose="020B0604020202020204" pitchFamily="34" charset="0"/>
              </a:rPr>
              <a:t>Support for a roundabout</a:t>
            </a:r>
          </a:p>
        </p:txBody>
      </p:sp>
      <p:sp>
        <p:nvSpPr>
          <p:cNvPr id="17" name="TextBox 16">
            <a:extLst>
              <a:ext uri="{FF2B5EF4-FFF2-40B4-BE49-F238E27FC236}">
                <a16:creationId xmlns:a16="http://schemas.microsoft.com/office/drawing/2014/main" id="{81F75AC0-1CF1-DBBF-C0AD-7AFFA1E6FBA4}"/>
              </a:ext>
            </a:extLst>
          </p:cNvPr>
          <p:cNvSpPr txBox="1"/>
          <p:nvPr/>
        </p:nvSpPr>
        <p:spPr>
          <a:xfrm>
            <a:off x="914400" y="9949512"/>
            <a:ext cx="8735084" cy="2860358"/>
          </a:xfrm>
          <a:prstGeom prst="wedgeRoundRectCallout">
            <a:avLst>
              <a:gd name="adj1" fmla="val 64170"/>
              <a:gd name="adj2" fmla="val 34091"/>
              <a:gd name="adj3" fmla="val 16667"/>
            </a:avLst>
          </a:prstGeom>
          <a:solidFill>
            <a:schemeClr val="bg1"/>
          </a:solidFill>
          <a:ln w="76200">
            <a:solidFill>
              <a:srgbClr val="0079B3"/>
            </a:solidFill>
          </a:ln>
        </p:spPr>
        <p:txBody>
          <a:bodyPr wrap="square" rtlCol="0">
            <a:spAutoFit/>
          </a:bodyPr>
          <a:lstStyle/>
          <a:p>
            <a:r>
              <a:rPr lang="en-US" sz="5400" dirty="0">
                <a:latin typeface="Arial" panose="020B0604020202020204" pitchFamily="34" charset="0"/>
                <a:cs typeface="Arial" panose="020B0604020202020204" pitchFamily="34" charset="0"/>
              </a:rPr>
              <a:t>Safety concerns at existing intersection (i.e., speeding, traffic volumes)</a:t>
            </a:r>
          </a:p>
        </p:txBody>
      </p:sp>
      <p:sp>
        <p:nvSpPr>
          <p:cNvPr id="21" name="TextBox 20">
            <a:extLst>
              <a:ext uri="{FF2B5EF4-FFF2-40B4-BE49-F238E27FC236}">
                <a16:creationId xmlns:a16="http://schemas.microsoft.com/office/drawing/2014/main" id="{773362AC-2814-851E-8989-3EF5A47EDC75}"/>
              </a:ext>
            </a:extLst>
          </p:cNvPr>
          <p:cNvSpPr txBox="1"/>
          <p:nvPr/>
        </p:nvSpPr>
        <p:spPr>
          <a:xfrm>
            <a:off x="6493553" y="17206610"/>
            <a:ext cx="7126647" cy="2860358"/>
          </a:xfrm>
          <a:prstGeom prst="wedgeRoundRectCallout">
            <a:avLst>
              <a:gd name="adj1" fmla="val 40362"/>
              <a:gd name="adj2" fmla="val -88043"/>
              <a:gd name="adj3" fmla="val 16667"/>
            </a:avLst>
          </a:prstGeom>
          <a:solidFill>
            <a:schemeClr val="bg1"/>
          </a:solidFill>
          <a:ln w="76200">
            <a:solidFill>
              <a:srgbClr val="0079B3"/>
            </a:solidFill>
          </a:ln>
        </p:spPr>
        <p:txBody>
          <a:bodyPr wrap="square" rtlCol="0">
            <a:spAutoFit/>
          </a:bodyPr>
          <a:lstStyle/>
          <a:p>
            <a:r>
              <a:rPr lang="en-US" sz="5400" dirty="0">
                <a:latin typeface="Arial" panose="020B0604020202020204" pitchFamily="34" charset="0"/>
                <a:cs typeface="Arial" panose="020B0604020202020204" pitchFamily="34" charset="0"/>
              </a:rPr>
              <a:t>Would like to see landscaping at roundabout</a:t>
            </a:r>
          </a:p>
        </p:txBody>
      </p:sp>
      <p:sp>
        <p:nvSpPr>
          <p:cNvPr id="23" name="TextBox 22">
            <a:extLst>
              <a:ext uri="{FF2B5EF4-FFF2-40B4-BE49-F238E27FC236}">
                <a16:creationId xmlns:a16="http://schemas.microsoft.com/office/drawing/2014/main" id="{AED268EA-5567-D003-B28F-0344B759563C}"/>
              </a:ext>
            </a:extLst>
          </p:cNvPr>
          <p:cNvSpPr txBox="1"/>
          <p:nvPr/>
        </p:nvSpPr>
        <p:spPr>
          <a:xfrm>
            <a:off x="2107607" y="6096173"/>
            <a:ext cx="13172697" cy="2860358"/>
          </a:xfrm>
          <a:prstGeom prst="wedgeRoundRectCallout">
            <a:avLst>
              <a:gd name="adj1" fmla="val 30523"/>
              <a:gd name="adj2" fmla="val 79033"/>
              <a:gd name="adj3" fmla="val 16667"/>
            </a:avLst>
          </a:prstGeom>
          <a:solidFill>
            <a:schemeClr val="bg1"/>
          </a:solidFill>
          <a:ln w="76200">
            <a:solidFill>
              <a:srgbClr val="0079B3"/>
            </a:solidFill>
          </a:ln>
        </p:spPr>
        <p:txBody>
          <a:bodyPr wrap="square" rtlCol="0">
            <a:spAutoFit/>
          </a:bodyPr>
          <a:lstStyle/>
          <a:p>
            <a:r>
              <a:rPr lang="en-US" sz="5400" dirty="0">
                <a:latin typeface="Arial" panose="020B0604020202020204" pitchFamily="34" charset="0"/>
                <a:cs typeface="Arial" panose="020B0604020202020204" pitchFamily="34" charset="0"/>
              </a:rPr>
              <a:t>Concerns regarding existing and future entrances to private properties and businesses</a:t>
            </a:r>
          </a:p>
        </p:txBody>
      </p:sp>
      <p:sp>
        <p:nvSpPr>
          <p:cNvPr id="24" name="TextBox 23">
            <a:extLst>
              <a:ext uri="{FF2B5EF4-FFF2-40B4-BE49-F238E27FC236}">
                <a16:creationId xmlns:a16="http://schemas.microsoft.com/office/drawing/2014/main" id="{43ECAE0E-2B06-BEDA-8F27-2389A0331B50}"/>
              </a:ext>
            </a:extLst>
          </p:cNvPr>
          <p:cNvSpPr txBox="1"/>
          <p:nvPr/>
        </p:nvSpPr>
        <p:spPr>
          <a:xfrm>
            <a:off x="16687800" y="17406830"/>
            <a:ext cx="8991600" cy="2860358"/>
          </a:xfrm>
          <a:prstGeom prst="wedgeRoundRectCallout">
            <a:avLst>
              <a:gd name="adj1" fmla="val -33227"/>
              <a:gd name="adj2" fmla="val -94853"/>
              <a:gd name="adj3" fmla="val 16667"/>
            </a:avLst>
          </a:prstGeom>
          <a:solidFill>
            <a:schemeClr val="bg1"/>
          </a:solidFill>
          <a:ln w="76200">
            <a:solidFill>
              <a:srgbClr val="0079B3"/>
            </a:solidFill>
          </a:ln>
        </p:spPr>
        <p:txBody>
          <a:bodyPr wrap="square" rtlCol="0">
            <a:spAutoFit/>
          </a:bodyPr>
          <a:lstStyle/>
          <a:p>
            <a:r>
              <a:rPr lang="en-US" sz="5400" dirty="0">
                <a:latin typeface="Arial" panose="020B0604020202020204" pitchFamily="34" charset="0"/>
                <a:cs typeface="Arial" panose="020B0604020202020204" pitchFamily="34" charset="0"/>
              </a:rPr>
              <a:t>Roundabout will need to accommodate large agricultural equipment</a:t>
            </a:r>
          </a:p>
        </p:txBody>
      </p:sp>
      <p:pic>
        <p:nvPicPr>
          <p:cNvPr id="25" name="Graphic 24" descr="Users outline">
            <a:extLst>
              <a:ext uri="{FF2B5EF4-FFF2-40B4-BE49-F238E27FC236}">
                <a16:creationId xmlns:a16="http://schemas.microsoft.com/office/drawing/2014/main" id="{9FF58E49-FD3C-39B0-A33B-71C7B66BAA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182600" y="9875907"/>
            <a:ext cx="5943600" cy="5943600"/>
          </a:xfrm>
          <a:prstGeom prst="rect">
            <a:avLst/>
          </a:prstGeom>
        </p:spPr>
      </p:pic>
    </p:spTree>
    <p:extLst>
      <p:ext uri="{BB962C8B-B14F-4D97-AF65-F5344CB8AC3E}">
        <p14:creationId xmlns:p14="http://schemas.microsoft.com/office/powerpoint/2010/main" val="575908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36A4B00B-175A-2B77-6CD8-702B9671C28C}"/>
              </a:ext>
            </a:extLst>
          </p:cNvPr>
          <p:cNvSpPr/>
          <p:nvPr/>
        </p:nvSpPr>
        <p:spPr>
          <a:xfrm>
            <a:off x="17394887" y="3901842"/>
            <a:ext cx="4843031" cy="4556524"/>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6CD4F768-529F-1B04-3675-F4136B7B2018}"/>
              </a:ext>
            </a:extLst>
          </p:cNvPr>
          <p:cNvSpPr/>
          <p:nvPr/>
        </p:nvSpPr>
        <p:spPr>
          <a:xfrm>
            <a:off x="20784625" y="1676566"/>
            <a:ext cx="4843031" cy="4556524"/>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1B90AD07-9B0A-61B7-2FBB-EFACE6B1411C}"/>
              </a:ext>
            </a:extLst>
          </p:cNvPr>
          <p:cNvSpPr/>
          <p:nvPr/>
        </p:nvSpPr>
        <p:spPr>
          <a:xfrm>
            <a:off x="24174363" y="3907307"/>
            <a:ext cx="4843031" cy="4556524"/>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3A04E40A-CBED-5EAC-CB1F-150462327DFC}"/>
              </a:ext>
            </a:extLst>
          </p:cNvPr>
          <p:cNvSpPr/>
          <p:nvPr/>
        </p:nvSpPr>
        <p:spPr>
          <a:xfrm>
            <a:off x="26877456" y="1714418"/>
            <a:ext cx="4843031" cy="4556524"/>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Top Corners Rounded 19">
            <a:extLst>
              <a:ext uri="{FF2B5EF4-FFF2-40B4-BE49-F238E27FC236}">
                <a16:creationId xmlns:a16="http://schemas.microsoft.com/office/drawing/2014/main" id="{6A8FED4D-895C-3800-0891-DF4D735601E1}"/>
              </a:ext>
            </a:extLst>
          </p:cNvPr>
          <p:cNvSpPr/>
          <p:nvPr/>
        </p:nvSpPr>
        <p:spPr>
          <a:xfrm>
            <a:off x="228600" y="9034885"/>
            <a:ext cx="32689800" cy="12878058"/>
          </a:xfrm>
          <a:prstGeom prst="round2SameRect">
            <a:avLst/>
          </a:prstGeom>
          <a:solidFill>
            <a:schemeClr val="bg1">
              <a:lumMod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181" dirty="0">
              <a:latin typeface="Arial" panose="020B0604020202020204" pitchFamily="34" charset="0"/>
              <a:cs typeface="Arial" panose="020B0604020202020204" pitchFamily="34" charset="0"/>
            </a:endParaRPr>
          </a:p>
        </p:txBody>
      </p:sp>
      <p:sp>
        <p:nvSpPr>
          <p:cNvPr id="16" name="Rectangle: Top Corners Rounded 15">
            <a:extLst>
              <a:ext uri="{FF2B5EF4-FFF2-40B4-BE49-F238E27FC236}">
                <a16:creationId xmlns:a16="http://schemas.microsoft.com/office/drawing/2014/main" id="{A8108A82-AD05-4BC3-8CC2-6FB9F1414C81}"/>
              </a:ext>
            </a:extLst>
          </p:cNvPr>
          <p:cNvSpPr/>
          <p:nvPr/>
        </p:nvSpPr>
        <p:spPr>
          <a:xfrm rot="10800000">
            <a:off x="228601" y="1745397"/>
            <a:ext cx="15697200" cy="6513014"/>
          </a:xfrm>
          <a:prstGeom prst="round2SameRect">
            <a:avLst/>
          </a:prstGeom>
          <a:solidFill>
            <a:schemeClr val="bg1">
              <a:lumMod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18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452B625-24CF-53EB-F763-9B6B7C7ECDBA}"/>
              </a:ext>
            </a:extLst>
          </p:cNvPr>
          <p:cNvSpPr/>
          <p:nvPr/>
        </p:nvSpPr>
        <p:spPr>
          <a:xfrm>
            <a:off x="0" y="-38342"/>
            <a:ext cx="32918400" cy="1783023"/>
          </a:xfrm>
          <a:prstGeom prst="rect">
            <a:avLst/>
          </a:prstGeom>
          <a:solidFill>
            <a:srgbClr val="0079B3"/>
          </a:solidFill>
          <a:ln>
            <a:solidFill>
              <a:srgbClr val="0079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0" dirty="0">
                <a:solidFill>
                  <a:schemeClr val="bg1">
                    <a:lumMod val="95000"/>
                  </a:schemeClr>
                </a:solidFill>
                <a:latin typeface="Arial" panose="020B0604020202020204" pitchFamily="34" charset="0"/>
                <a:cs typeface="Arial" panose="020B0604020202020204" pitchFamily="34" charset="0"/>
              </a:rPr>
              <a:t>Existing </a:t>
            </a:r>
            <a:r>
              <a:rPr lang="en-US" sz="9000" dirty="0">
                <a:solidFill>
                  <a:schemeClr val="bg1"/>
                </a:solidFill>
                <a:latin typeface="Arial" panose="020B0604020202020204" pitchFamily="34" charset="0"/>
                <a:cs typeface="Arial" panose="020B0604020202020204" pitchFamily="34" charset="0"/>
              </a:rPr>
              <a:t>Traffic and Safety</a:t>
            </a:r>
            <a:r>
              <a:rPr lang="en-US" sz="9000" dirty="0">
                <a:solidFill>
                  <a:schemeClr val="bg1">
                    <a:lumMod val="95000"/>
                  </a:schemeClr>
                </a:solidFill>
                <a:latin typeface="Arial" panose="020B0604020202020204" pitchFamily="34" charset="0"/>
                <a:cs typeface="Arial" panose="020B0604020202020204" pitchFamily="34" charset="0"/>
              </a:rPr>
              <a:t> Conditions</a:t>
            </a:r>
          </a:p>
        </p:txBody>
      </p:sp>
      <p:sp>
        <p:nvSpPr>
          <p:cNvPr id="5" name="TextBox 4">
            <a:extLst>
              <a:ext uri="{FF2B5EF4-FFF2-40B4-BE49-F238E27FC236}">
                <a16:creationId xmlns:a16="http://schemas.microsoft.com/office/drawing/2014/main" id="{7E01308A-0988-130C-0C79-2EC1A4F435C9}"/>
              </a:ext>
            </a:extLst>
          </p:cNvPr>
          <p:cNvSpPr txBox="1"/>
          <p:nvPr/>
        </p:nvSpPr>
        <p:spPr>
          <a:xfrm>
            <a:off x="1880210" y="9452743"/>
            <a:ext cx="5486400" cy="1569660"/>
          </a:xfrm>
          <a:prstGeom prst="rect">
            <a:avLst/>
          </a:prstGeom>
          <a:noFill/>
        </p:spPr>
        <p:txBody>
          <a:bodyPr wrap="square" rtlCol="0">
            <a:spAutoFit/>
          </a:bodyPr>
          <a:lstStyle/>
          <a:p>
            <a:r>
              <a:rPr lang="en-US" sz="9600" b="1" dirty="0">
                <a:latin typeface="Arial" panose="020B0604020202020204" pitchFamily="34" charset="0"/>
                <a:cs typeface="Arial" panose="020B0604020202020204" pitchFamily="34" charset="0"/>
              </a:rPr>
              <a:t>Safety</a:t>
            </a:r>
          </a:p>
        </p:txBody>
      </p:sp>
      <p:sp>
        <p:nvSpPr>
          <p:cNvPr id="6" name="TextBox 5">
            <a:extLst>
              <a:ext uri="{FF2B5EF4-FFF2-40B4-BE49-F238E27FC236}">
                <a16:creationId xmlns:a16="http://schemas.microsoft.com/office/drawing/2014/main" id="{9B493FD9-28E4-CD5F-892F-CA9161634F85}"/>
              </a:ext>
            </a:extLst>
          </p:cNvPr>
          <p:cNvSpPr txBox="1"/>
          <p:nvPr/>
        </p:nvSpPr>
        <p:spPr>
          <a:xfrm>
            <a:off x="1849730" y="10901852"/>
            <a:ext cx="30840070" cy="10864513"/>
          </a:xfrm>
          <a:prstGeom prst="rect">
            <a:avLst/>
          </a:prstGeom>
          <a:noFill/>
        </p:spPr>
        <p:txBody>
          <a:bodyPr wrap="square" rtlCol="0">
            <a:spAutoFit/>
          </a:bodyPr>
          <a:lstStyle/>
          <a:p>
            <a:r>
              <a:rPr lang="en-US" sz="5000" dirty="0">
                <a:latin typeface="Arial" panose="020B0604020202020204" pitchFamily="34" charset="0"/>
                <a:cs typeface="Arial" panose="020B0604020202020204" pitchFamily="34" charset="0"/>
              </a:rPr>
              <a:t>Safety and collision data from 2017-2021 showed that majority of the collisions:</a:t>
            </a:r>
          </a:p>
          <a:p>
            <a:pPr marL="1754551" lvl="1" indent="-685800">
              <a:buFont typeface="Arial" panose="020B0604020202020204" pitchFamily="34" charset="0"/>
              <a:buChar char="•"/>
            </a:pPr>
            <a:r>
              <a:rPr lang="en-US" sz="5000" dirty="0">
                <a:latin typeface="Arial" panose="020B0604020202020204" pitchFamily="34" charset="0"/>
                <a:cs typeface="Arial" panose="020B0604020202020204" pitchFamily="34" charset="0"/>
              </a:rPr>
              <a:t>involved a vehicle making a turn from the side road</a:t>
            </a:r>
          </a:p>
          <a:p>
            <a:pPr marL="1754551" lvl="1" indent="-685800">
              <a:buFont typeface="Arial" panose="020B0604020202020204" pitchFamily="34" charset="0"/>
              <a:buChar char="•"/>
            </a:pPr>
            <a:r>
              <a:rPr lang="en-US" sz="5000" dirty="0">
                <a:latin typeface="Arial" panose="020B0604020202020204" pitchFamily="34" charset="0"/>
                <a:cs typeface="Arial" panose="020B0604020202020204" pitchFamily="34" charset="0"/>
              </a:rPr>
              <a:t>occurred from May to October</a:t>
            </a:r>
          </a:p>
          <a:p>
            <a:pPr marL="1754551" lvl="1" indent="-685800">
              <a:buFont typeface="Arial" panose="020B0604020202020204" pitchFamily="34" charset="0"/>
              <a:buChar char="•"/>
            </a:pPr>
            <a:r>
              <a:rPr lang="en-US" sz="5000" dirty="0">
                <a:latin typeface="Arial" panose="020B0604020202020204" pitchFamily="34" charset="0"/>
                <a:cs typeface="Arial" panose="020B0604020202020204" pitchFamily="34" charset="0"/>
              </a:rPr>
              <a:t>resulted in a personal injury</a:t>
            </a:r>
          </a:p>
          <a:p>
            <a:endParaRPr lang="en-US" sz="5000" dirty="0">
              <a:latin typeface="Arial" panose="020B0604020202020204" pitchFamily="34" charset="0"/>
              <a:cs typeface="Arial" panose="020B0604020202020204" pitchFamily="34" charset="0"/>
            </a:endParaRPr>
          </a:p>
          <a:p>
            <a:r>
              <a:rPr lang="en-US" sz="5000" dirty="0">
                <a:latin typeface="Arial" panose="020B0604020202020204" pitchFamily="34" charset="0"/>
                <a:cs typeface="Arial" panose="020B0604020202020204" pitchFamily="34" charset="0"/>
              </a:rPr>
              <a:t>A roundabout was selected as the Recommended Plan to address the identified traffic and safety concerns.</a:t>
            </a:r>
          </a:p>
          <a:p>
            <a:endParaRPr lang="en-US" sz="5000" dirty="0">
              <a:latin typeface="Arial" panose="020B0604020202020204" pitchFamily="34" charset="0"/>
              <a:cs typeface="Arial" panose="020B0604020202020204" pitchFamily="34" charset="0"/>
            </a:endParaRPr>
          </a:p>
          <a:p>
            <a:r>
              <a:rPr lang="en-US" sz="5000" dirty="0">
                <a:latin typeface="Arial" panose="020B0604020202020204" pitchFamily="34" charset="0"/>
                <a:cs typeface="Arial" panose="020B0604020202020204" pitchFamily="34" charset="0"/>
              </a:rPr>
              <a:t>Benefits of Roundabouts:</a:t>
            </a:r>
          </a:p>
          <a:p>
            <a:pPr marL="685800" lvl="0" indent="-685800">
              <a:buFont typeface="Arial" panose="020B0604020202020204" pitchFamily="34" charset="0"/>
              <a:buChar char="•"/>
            </a:pPr>
            <a:r>
              <a:rPr lang="en-US" sz="5000" dirty="0">
                <a:latin typeface="Arial" panose="020B0604020202020204" pitchFamily="34" charset="0"/>
                <a:cs typeface="Arial" panose="020B0604020202020204" pitchFamily="34" charset="0"/>
              </a:rPr>
              <a:t>Improved road safety due to lower vehicle speeds and the elimination of angle (side impact) collisions </a:t>
            </a:r>
          </a:p>
          <a:p>
            <a:pPr marL="685800" lvl="0" indent="-685800">
              <a:buFont typeface="Arial" panose="020B0604020202020204" pitchFamily="34" charset="0"/>
              <a:buChar char="•"/>
            </a:pPr>
            <a:r>
              <a:rPr lang="en-US" sz="5000" dirty="0">
                <a:latin typeface="Arial" panose="020B0604020202020204" pitchFamily="34" charset="0"/>
                <a:cs typeface="Arial" panose="020B0604020202020204" pitchFamily="34" charset="0"/>
              </a:rPr>
              <a:t>Speed management </a:t>
            </a:r>
          </a:p>
          <a:p>
            <a:pPr marL="685800" lvl="0" indent="-685800">
              <a:buFont typeface="Arial" panose="020B0604020202020204" pitchFamily="34" charset="0"/>
              <a:buChar char="•"/>
            </a:pPr>
            <a:r>
              <a:rPr lang="en-US" sz="5000" dirty="0">
                <a:latin typeface="Arial" panose="020B0604020202020204" pitchFamily="34" charset="0"/>
                <a:cs typeface="Arial" panose="020B0604020202020204" pitchFamily="34" charset="0"/>
              </a:rPr>
              <a:t>Increased capacity </a:t>
            </a:r>
          </a:p>
          <a:p>
            <a:pPr marL="685800" lvl="0" indent="-685800">
              <a:buFont typeface="Arial" panose="020B0604020202020204" pitchFamily="34" charset="0"/>
              <a:buChar char="•"/>
            </a:pPr>
            <a:r>
              <a:rPr lang="en-US" sz="5000" dirty="0">
                <a:latin typeface="Arial" panose="020B0604020202020204" pitchFamily="34" charset="0"/>
                <a:cs typeface="Arial" panose="020B0604020202020204" pitchFamily="34" charset="0"/>
              </a:rPr>
              <a:t>Fewer stops and reduced delays </a:t>
            </a:r>
          </a:p>
          <a:p>
            <a:pPr marL="685800" lvl="0" indent="-685800">
              <a:buFont typeface="Arial" panose="020B0604020202020204" pitchFamily="34" charset="0"/>
              <a:buChar char="•"/>
            </a:pPr>
            <a:r>
              <a:rPr lang="en-US" sz="5000" dirty="0">
                <a:latin typeface="Arial" panose="020B0604020202020204" pitchFamily="34" charset="0"/>
                <a:cs typeface="Arial" panose="020B0604020202020204" pitchFamily="34" charset="0"/>
              </a:rPr>
              <a:t>Less idling and air pollution </a:t>
            </a:r>
          </a:p>
          <a:p>
            <a:pPr marL="623404" indent="-623404">
              <a:buFont typeface="Arial" panose="020B0604020202020204" pitchFamily="34" charset="0"/>
              <a:buChar char="•"/>
            </a:pPr>
            <a:endParaRPr lang="en-US" sz="5000" dirty="0">
              <a:latin typeface="Arial" panose="020B0604020202020204" pitchFamily="34" charset="0"/>
              <a:cs typeface="Arial" panose="020B0604020202020204" pitchFamily="34" charset="0"/>
            </a:endParaRPr>
          </a:p>
        </p:txBody>
      </p:sp>
      <p:pic>
        <p:nvPicPr>
          <p:cNvPr id="14" name="Graphic 13" descr="Car with solid fill">
            <a:extLst>
              <a:ext uri="{FF2B5EF4-FFF2-40B4-BE49-F238E27FC236}">
                <a16:creationId xmlns:a16="http://schemas.microsoft.com/office/drawing/2014/main" id="{5DAF72A7-1683-F7F5-5BF9-3F9591CED4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461687" y="4987351"/>
            <a:ext cx="2846174" cy="2846174"/>
          </a:xfrm>
          <a:prstGeom prst="rect">
            <a:avLst/>
          </a:prstGeom>
        </p:spPr>
      </p:pic>
      <p:pic>
        <p:nvPicPr>
          <p:cNvPr id="18" name="Graphic 17" descr="Construction Barricade with solid fill">
            <a:extLst>
              <a:ext uri="{FF2B5EF4-FFF2-40B4-BE49-F238E27FC236}">
                <a16:creationId xmlns:a16="http://schemas.microsoft.com/office/drawing/2014/main" id="{4EBD7E49-E9A2-0656-D3FE-82640001EC3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91487" y="2928351"/>
            <a:ext cx="2318817" cy="2318817"/>
          </a:xfrm>
          <a:prstGeom prst="rect">
            <a:avLst/>
          </a:prstGeom>
        </p:spPr>
      </p:pic>
      <p:pic>
        <p:nvPicPr>
          <p:cNvPr id="10" name="Graphic 9" descr="Traffic light with solid fill">
            <a:extLst>
              <a:ext uri="{FF2B5EF4-FFF2-40B4-BE49-F238E27FC236}">
                <a16:creationId xmlns:a16="http://schemas.microsoft.com/office/drawing/2014/main" id="{B567CAB7-3AF3-9CDB-42E3-EDC232912FE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119287" y="2831372"/>
            <a:ext cx="2159645" cy="2159645"/>
          </a:xfrm>
          <a:prstGeom prst="rect">
            <a:avLst/>
          </a:prstGeom>
        </p:spPr>
      </p:pic>
      <p:pic>
        <p:nvPicPr>
          <p:cNvPr id="15" name="Graphic 14" descr="Traffic cone with solid fill">
            <a:extLst>
              <a:ext uri="{FF2B5EF4-FFF2-40B4-BE49-F238E27FC236}">
                <a16:creationId xmlns:a16="http://schemas.microsoft.com/office/drawing/2014/main" id="{6C9415FE-8309-2E47-E0B6-8B29A943C99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534432" y="5410365"/>
            <a:ext cx="1995055" cy="1995055"/>
          </a:xfrm>
          <a:prstGeom prst="rect">
            <a:avLst/>
          </a:prstGeom>
        </p:spPr>
      </p:pic>
      <p:sp>
        <p:nvSpPr>
          <p:cNvPr id="4" name="TextBox 3">
            <a:extLst>
              <a:ext uri="{FF2B5EF4-FFF2-40B4-BE49-F238E27FC236}">
                <a16:creationId xmlns:a16="http://schemas.microsoft.com/office/drawing/2014/main" id="{D816A027-BDD9-3388-B3A6-C5A7FD5DAF95}"/>
              </a:ext>
            </a:extLst>
          </p:cNvPr>
          <p:cNvSpPr txBox="1"/>
          <p:nvPr/>
        </p:nvSpPr>
        <p:spPr>
          <a:xfrm>
            <a:off x="910898" y="2095748"/>
            <a:ext cx="5801721" cy="1569660"/>
          </a:xfrm>
          <a:prstGeom prst="rect">
            <a:avLst/>
          </a:prstGeom>
          <a:noFill/>
          <a:ln>
            <a:noFill/>
          </a:ln>
        </p:spPr>
        <p:txBody>
          <a:bodyPr wrap="square" rtlCol="0">
            <a:spAutoFit/>
          </a:bodyPr>
          <a:lstStyle/>
          <a:p>
            <a:r>
              <a:rPr lang="en-US" sz="9600" b="1" dirty="0">
                <a:latin typeface="Arial" panose="020B0604020202020204" pitchFamily="34" charset="0"/>
                <a:cs typeface="Arial" panose="020B0604020202020204" pitchFamily="34" charset="0"/>
              </a:rPr>
              <a:t>Traffic</a:t>
            </a:r>
          </a:p>
        </p:txBody>
      </p:sp>
      <p:sp>
        <p:nvSpPr>
          <p:cNvPr id="19" name="TextBox 18">
            <a:extLst>
              <a:ext uri="{FF2B5EF4-FFF2-40B4-BE49-F238E27FC236}">
                <a16:creationId xmlns:a16="http://schemas.microsoft.com/office/drawing/2014/main" id="{E5357F24-2B07-E904-FA69-B6271C5738AB}"/>
              </a:ext>
            </a:extLst>
          </p:cNvPr>
          <p:cNvSpPr txBox="1"/>
          <p:nvPr/>
        </p:nvSpPr>
        <p:spPr>
          <a:xfrm>
            <a:off x="868545" y="3732584"/>
            <a:ext cx="14401659" cy="2400657"/>
          </a:xfrm>
          <a:prstGeom prst="rect">
            <a:avLst/>
          </a:prstGeom>
          <a:noFill/>
          <a:ln>
            <a:noFill/>
          </a:ln>
        </p:spPr>
        <p:txBody>
          <a:bodyPr wrap="square" rtlCol="0">
            <a:spAutoFit/>
          </a:bodyPr>
          <a:lstStyle/>
          <a:p>
            <a:r>
              <a:rPr lang="en-US" sz="5000" dirty="0">
                <a:latin typeface="Arial" panose="020B0604020202020204" pitchFamily="34" charset="0"/>
                <a:cs typeface="Arial" panose="020B0604020202020204" pitchFamily="34" charset="0"/>
              </a:rPr>
              <a:t>Based on current traffic volumes, intersection improvements (roundabout) are warranted to improve operational performance.</a:t>
            </a:r>
          </a:p>
        </p:txBody>
      </p:sp>
    </p:spTree>
    <p:extLst>
      <p:ext uri="{BB962C8B-B14F-4D97-AF65-F5344CB8AC3E}">
        <p14:creationId xmlns:p14="http://schemas.microsoft.com/office/powerpoint/2010/main" val="2769184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93D7E744-7ECC-1322-611E-A5AA2ACD6CC5}"/>
              </a:ext>
            </a:extLst>
          </p:cNvPr>
          <p:cNvCxnSpPr>
            <a:cxnSpLocks/>
            <a:stCxn id="11" idx="6"/>
          </p:cNvCxnSpPr>
          <p:nvPr/>
        </p:nvCxnSpPr>
        <p:spPr>
          <a:xfrm>
            <a:off x="22856779" y="12119339"/>
            <a:ext cx="1759244" cy="0"/>
          </a:xfrm>
          <a:prstGeom prst="line">
            <a:avLst/>
          </a:prstGeom>
          <a:ln w="19050">
            <a:solidFill>
              <a:srgbClr val="0070AD"/>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74892F34-FAEC-1EBD-78AD-21FF76067562}"/>
              </a:ext>
            </a:extLst>
          </p:cNvPr>
          <p:cNvSpPr/>
          <p:nvPr/>
        </p:nvSpPr>
        <p:spPr>
          <a:xfrm>
            <a:off x="28309600" y="9113674"/>
            <a:ext cx="3736051" cy="1567369"/>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a:extLst>
              <a:ext uri="{FF2B5EF4-FFF2-40B4-BE49-F238E27FC236}">
                <a16:creationId xmlns:a16="http://schemas.microsoft.com/office/drawing/2014/main" id="{2E23ED75-FFA9-573C-A20E-5C2E944E7373}"/>
              </a:ext>
            </a:extLst>
          </p:cNvPr>
          <p:cNvCxnSpPr>
            <a:cxnSpLocks/>
            <a:stCxn id="23" idx="6"/>
          </p:cNvCxnSpPr>
          <p:nvPr/>
        </p:nvCxnSpPr>
        <p:spPr>
          <a:xfrm>
            <a:off x="22856778" y="17359185"/>
            <a:ext cx="1759244" cy="0"/>
          </a:xfrm>
          <a:prstGeom prst="line">
            <a:avLst/>
          </a:prstGeom>
          <a:ln w="19050">
            <a:solidFill>
              <a:srgbClr val="0070AD"/>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DB7B2CD1-C134-4ADA-8EB0-EED43FE1F377}"/>
              </a:ext>
            </a:extLst>
          </p:cNvPr>
          <p:cNvSpPr/>
          <p:nvPr/>
        </p:nvSpPr>
        <p:spPr>
          <a:xfrm>
            <a:off x="1" y="1418676"/>
            <a:ext cx="12879572" cy="20526923"/>
          </a:xfrm>
          <a:prstGeom prst="rect">
            <a:avLst/>
          </a:prstGeom>
          <a:solidFill>
            <a:schemeClr val="bg1">
              <a:lumMod val="85000"/>
            </a:schemeClr>
          </a:solidFill>
          <a:ln>
            <a:solidFill>
              <a:srgbClr val="DEE9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181" dirty="0"/>
          </a:p>
        </p:txBody>
      </p:sp>
      <p:sp>
        <p:nvSpPr>
          <p:cNvPr id="2" name="TextBox 1">
            <a:extLst>
              <a:ext uri="{FF2B5EF4-FFF2-40B4-BE49-F238E27FC236}">
                <a16:creationId xmlns:a16="http://schemas.microsoft.com/office/drawing/2014/main" id="{B31CFDA5-4B29-4DA1-AB4D-52CB3F1ED41E}"/>
              </a:ext>
            </a:extLst>
          </p:cNvPr>
          <p:cNvSpPr txBox="1"/>
          <p:nvPr/>
        </p:nvSpPr>
        <p:spPr>
          <a:xfrm>
            <a:off x="0" y="-16653"/>
            <a:ext cx="32918399" cy="1477328"/>
          </a:xfrm>
          <a:prstGeom prst="rect">
            <a:avLst/>
          </a:prstGeom>
          <a:solidFill>
            <a:srgbClr val="0079B3"/>
          </a:solidFill>
        </p:spPr>
        <p:txBody>
          <a:bodyPr wrap="square" rtlCol="0">
            <a:spAutoFit/>
          </a:bodyPr>
          <a:lstStyle/>
          <a:p>
            <a:pPr algn="ctr"/>
            <a:r>
              <a:rPr lang="en-US" sz="9000" dirty="0">
                <a:solidFill>
                  <a:schemeClr val="bg1">
                    <a:lumMod val="95000"/>
                  </a:schemeClr>
                </a:solidFill>
                <a:latin typeface="Arial" panose="020B0604020202020204" pitchFamily="34" charset="0"/>
                <a:cs typeface="Arial" panose="020B0604020202020204" pitchFamily="34" charset="0"/>
              </a:rPr>
              <a:t>Class Environmental Assessment Process</a:t>
            </a:r>
          </a:p>
        </p:txBody>
      </p:sp>
      <p:sp>
        <p:nvSpPr>
          <p:cNvPr id="62" name="TextBox 61">
            <a:extLst>
              <a:ext uri="{FF2B5EF4-FFF2-40B4-BE49-F238E27FC236}">
                <a16:creationId xmlns:a16="http://schemas.microsoft.com/office/drawing/2014/main" id="{DA67CAAF-88E7-488F-A53A-F45349AF859B}"/>
              </a:ext>
            </a:extLst>
          </p:cNvPr>
          <p:cNvSpPr txBox="1"/>
          <p:nvPr/>
        </p:nvSpPr>
        <p:spPr>
          <a:xfrm>
            <a:off x="650390" y="1641849"/>
            <a:ext cx="11762259" cy="898066"/>
          </a:xfrm>
          <a:prstGeom prst="rect">
            <a:avLst/>
          </a:prstGeom>
          <a:noFill/>
        </p:spPr>
        <p:txBody>
          <a:bodyPr wrap="none" rtlCol="0">
            <a:spAutoFit/>
          </a:bodyPr>
          <a:lstStyle/>
          <a:p>
            <a:r>
              <a:rPr lang="en-US" sz="5236" b="1" dirty="0">
                <a:latin typeface="Arial" panose="020B0604020202020204" pitchFamily="34" charset="0"/>
                <a:cs typeface="Arial" panose="020B0604020202020204" pitchFamily="34" charset="0"/>
              </a:rPr>
              <a:t>Environmental Assessment Process</a:t>
            </a:r>
          </a:p>
        </p:txBody>
      </p:sp>
      <p:sp>
        <p:nvSpPr>
          <p:cNvPr id="8" name="Oval 7">
            <a:extLst>
              <a:ext uri="{FF2B5EF4-FFF2-40B4-BE49-F238E27FC236}">
                <a16:creationId xmlns:a16="http://schemas.microsoft.com/office/drawing/2014/main" id="{6D902412-921E-80EB-582B-B1358BA99E8C}"/>
              </a:ext>
            </a:extLst>
          </p:cNvPr>
          <p:cNvSpPr/>
          <p:nvPr/>
        </p:nvSpPr>
        <p:spPr>
          <a:xfrm>
            <a:off x="24171142" y="11571230"/>
            <a:ext cx="1217856" cy="1250537"/>
          </a:xfrm>
          <a:prstGeom prst="ellipse">
            <a:avLst/>
          </a:prstGeom>
          <a:solidFill>
            <a:srgbClr val="0070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181" dirty="0"/>
          </a:p>
        </p:txBody>
      </p:sp>
      <p:sp>
        <p:nvSpPr>
          <p:cNvPr id="13" name="Oval 12">
            <a:extLst>
              <a:ext uri="{FF2B5EF4-FFF2-40B4-BE49-F238E27FC236}">
                <a16:creationId xmlns:a16="http://schemas.microsoft.com/office/drawing/2014/main" id="{067D7CE6-B8AD-7F30-12C9-B601064FBB91}"/>
              </a:ext>
            </a:extLst>
          </p:cNvPr>
          <p:cNvSpPr/>
          <p:nvPr/>
        </p:nvSpPr>
        <p:spPr>
          <a:xfrm>
            <a:off x="24028033" y="4588547"/>
            <a:ext cx="1056264" cy="1056266"/>
          </a:xfrm>
          <a:prstGeom prst="ellipse">
            <a:avLst/>
          </a:prstGeom>
          <a:solidFill>
            <a:srgbClr val="0070AD"/>
          </a:solidFill>
          <a:ln>
            <a:solidFill>
              <a:srgbClr val="0070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181" dirty="0"/>
          </a:p>
        </p:txBody>
      </p:sp>
      <p:cxnSp>
        <p:nvCxnSpPr>
          <p:cNvPr id="15" name="Straight Connector 14">
            <a:extLst>
              <a:ext uri="{FF2B5EF4-FFF2-40B4-BE49-F238E27FC236}">
                <a16:creationId xmlns:a16="http://schemas.microsoft.com/office/drawing/2014/main" id="{BDEB8270-1A67-F3DE-DF25-D7937E491836}"/>
              </a:ext>
            </a:extLst>
          </p:cNvPr>
          <p:cNvCxnSpPr>
            <a:cxnSpLocks/>
            <a:endCxn id="115" idx="0"/>
          </p:cNvCxnSpPr>
          <p:nvPr/>
        </p:nvCxnSpPr>
        <p:spPr>
          <a:xfrm>
            <a:off x="22630967" y="3915819"/>
            <a:ext cx="15812" cy="16633503"/>
          </a:xfrm>
          <a:prstGeom prst="line">
            <a:avLst/>
          </a:prstGeom>
          <a:ln w="38100">
            <a:solidFill>
              <a:srgbClr val="0070AD"/>
            </a:solidFill>
          </a:ln>
        </p:spPr>
        <p:style>
          <a:lnRef idx="1">
            <a:schemeClr val="accent1"/>
          </a:lnRef>
          <a:fillRef idx="0">
            <a:schemeClr val="accent1"/>
          </a:fillRef>
          <a:effectRef idx="0">
            <a:schemeClr val="accent1"/>
          </a:effectRef>
          <a:fontRef idx="minor">
            <a:schemeClr val="tx1"/>
          </a:fontRef>
        </p:style>
      </p:cxnSp>
      <p:sp>
        <p:nvSpPr>
          <p:cNvPr id="16" name="Flowchart: Connector 15">
            <a:extLst>
              <a:ext uri="{FF2B5EF4-FFF2-40B4-BE49-F238E27FC236}">
                <a16:creationId xmlns:a16="http://schemas.microsoft.com/office/drawing/2014/main" id="{C2432528-C4B0-B177-D5C4-59E66B613C3C}"/>
              </a:ext>
            </a:extLst>
          </p:cNvPr>
          <p:cNvSpPr/>
          <p:nvPr/>
        </p:nvSpPr>
        <p:spPr>
          <a:xfrm>
            <a:off x="22436779" y="3744810"/>
            <a:ext cx="388370" cy="397492"/>
          </a:xfrm>
          <a:prstGeom prst="flowChartConnector">
            <a:avLst/>
          </a:prstGeom>
          <a:solidFill>
            <a:srgbClr val="0070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181" dirty="0"/>
          </a:p>
        </p:txBody>
      </p:sp>
      <p:sp>
        <p:nvSpPr>
          <p:cNvPr id="17" name="Flowchart: Connector 16">
            <a:extLst>
              <a:ext uri="{FF2B5EF4-FFF2-40B4-BE49-F238E27FC236}">
                <a16:creationId xmlns:a16="http://schemas.microsoft.com/office/drawing/2014/main" id="{0D9379D6-7E47-CF35-CADB-8226D974A96A}"/>
              </a:ext>
            </a:extLst>
          </p:cNvPr>
          <p:cNvSpPr/>
          <p:nvPr/>
        </p:nvSpPr>
        <p:spPr>
          <a:xfrm>
            <a:off x="22405147" y="4880769"/>
            <a:ext cx="420002" cy="397492"/>
          </a:xfrm>
          <a:prstGeom prst="flowChartConnector">
            <a:avLst/>
          </a:prstGeom>
          <a:solidFill>
            <a:srgbClr val="0070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181" dirty="0"/>
          </a:p>
        </p:txBody>
      </p:sp>
      <p:cxnSp>
        <p:nvCxnSpPr>
          <p:cNvPr id="41" name="Straight Connector 40">
            <a:extLst>
              <a:ext uri="{FF2B5EF4-FFF2-40B4-BE49-F238E27FC236}">
                <a16:creationId xmlns:a16="http://schemas.microsoft.com/office/drawing/2014/main" id="{47E98053-1046-0287-749D-694EAAB4F065}"/>
              </a:ext>
            </a:extLst>
          </p:cNvPr>
          <p:cNvCxnSpPr>
            <a:cxnSpLocks/>
            <a:stCxn id="17" idx="6"/>
          </p:cNvCxnSpPr>
          <p:nvPr/>
        </p:nvCxnSpPr>
        <p:spPr>
          <a:xfrm flipV="1">
            <a:off x="22825148" y="5071227"/>
            <a:ext cx="2081402" cy="8289"/>
          </a:xfrm>
          <a:prstGeom prst="line">
            <a:avLst/>
          </a:prstGeom>
          <a:ln w="19050">
            <a:solidFill>
              <a:srgbClr val="0070AD"/>
            </a:solidFill>
          </a:ln>
        </p:spPr>
        <p:style>
          <a:lnRef idx="1">
            <a:schemeClr val="accent1"/>
          </a:lnRef>
          <a:fillRef idx="0">
            <a:schemeClr val="accent1"/>
          </a:fillRef>
          <a:effectRef idx="0">
            <a:schemeClr val="accent1"/>
          </a:effectRef>
          <a:fontRef idx="minor">
            <a:schemeClr val="tx1"/>
          </a:fontRef>
        </p:style>
      </p:cxnSp>
      <p:pic>
        <p:nvPicPr>
          <p:cNvPr id="59" name="Picture 58">
            <a:extLst>
              <a:ext uri="{FF2B5EF4-FFF2-40B4-BE49-F238E27FC236}">
                <a16:creationId xmlns:a16="http://schemas.microsoft.com/office/drawing/2014/main" id="{5922BDB1-8422-D026-C724-6802783B94F9}"/>
              </a:ext>
            </a:extLst>
          </p:cNvPr>
          <p:cNvPicPr>
            <a:picLocks noChangeAspect="1"/>
          </p:cNvPicPr>
          <p:nvPr/>
        </p:nvPicPr>
        <p:blipFill rotWithShape="1">
          <a:blip r:embed="rId3"/>
          <a:srcRect t="69622"/>
          <a:stretch/>
        </p:blipFill>
        <p:spPr>
          <a:xfrm>
            <a:off x="23440619" y="3704268"/>
            <a:ext cx="7172417" cy="695767"/>
          </a:xfrm>
          <a:prstGeom prst="rect">
            <a:avLst/>
          </a:prstGeom>
        </p:spPr>
      </p:pic>
      <p:sp>
        <p:nvSpPr>
          <p:cNvPr id="60" name="TextBox 59">
            <a:extLst>
              <a:ext uri="{FF2B5EF4-FFF2-40B4-BE49-F238E27FC236}">
                <a16:creationId xmlns:a16="http://schemas.microsoft.com/office/drawing/2014/main" id="{8E01D39D-6D7F-FA8D-BC41-9D4EE1EC9CA8}"/>
              </a:ext>
            </a:extLst>
          </p:cNvPr>
          <p:cNvSpPr txBox="1"/>
          <p:nvPr/>
        </p:nvSpPr>
        <p:spPr>
          <a:xfrm>
            <a:off x="13492328" y="1807860"/>
            <a:ext cx="17521648" cy="1569660"/>
          </a:xfrm>
          <a:prstGeom prst="rect">
            <a:avLst/>
          </a:prstGeom>
          <a:noFill/>
        </p:spPr>
        <p:txBody>
          <a:bodyPr wrap="square" rtlCol="0">
            <a:spAutoFit/>
          </a:bodyPr>
          <a:lstStyle/>
          <a:p>
            <a:r>
              <a:rPr lang="en-US" sz="4800" dirty="0">
                <a:solidFill>
                  <a:srgbClr val="0070AD"/>
                </a:solidFill>
                <a:latin typeface="Arial" panose="020B0604020202020204" pitchFamily="34" charset="0"/>
                <a:cs typeface="Arial" panose="020B0604020202020204" pitchFamily="34" charset="0"/>
              </a:rPr>
              <a:t>Ongoing Transportation</a:t>
            </a:r>
            <a:br>
              <a:rPr lang="en-US" sz="4800" dirty="0">
                <a:solidFill>
                  <a:srgbClr val="0070AD"/>
                </a:solidFill>
                <a:latin typeface="Arial" panose="020B0604020202020204" pitchFamily="34" charset="0"/>
                <a:cs typeface="Arial" panose="020B0604020202020204" pitchFamily="34" charset="0"/>
              </a:rPr>
            </a:br>
            <a:r>
              <a:rPr lang="en-US" sz="4800" dirty="0">
                <a:solidFill>
                  <a:srgbClr val="0070AD"/>
                </a:solidFill>
                <a:latin typeface="Arial" panose="020B0604020202020204" pitchFamily="34" charset="0"/>
                <a:cs typeface="Arial" panose="020B0604020202020204" pitchFamily="34" charset="0"/>
              </a:rPr>
              <a:t>Needs Assessment</a:t>
            </a:r>
          </a:p>
        </p:txBody>
      </p:sp>
      <p:sp>
        <p:nvSpPr>
          <p:cNvPr id="64" name="TextBox 63">
            <a:extLst>
              <a:ext uri="{FF2B5EF4-FFF2-40B4-BE49-F238E27FC236}">
                <a16:creationId xmlns:a16="http://schemas.microsoft.com/office/drawing/2014/main" id="{3C3351BA-268B-56DF-9FDA-27964ADE63AE}"/>
              </a:ext>
            </a:extLst>
          </p:cNvPr>
          <p:cNvSpPr txBox="1"/>
          <p:nvPr/>
        </p:nvSpPr>
        <p:spPr>
          <a:xfrm>
            <a:off x="13686515" y="3559250"/>
            <a:ext cx="7791064" cy="562462"/>
          </a:xfrm>
          <a:prstGeom prst="rect">
            <a:avLst/>
          </a:prstGeom>
          <a:solidFill>
            <a:srgbClr val="0070AD"/>
          </a:solidFill>
        </p:spPr>
        <p:txBody>
          <a:bodyPr wrap="square" rtlCol="0">
            <a:spAutoFit/>
          </a:bodyPr>
          <a:lstStyle/>
          <a:p>
            <a:r>
              <a:rPr lang="en-US" sz="3055" dirty="0">
                <a:solidFill>
                  <a:schemeClr val="bg1"/>
                </a:solidFill>
                <a:latin typeface="Arial" panose="020B0604020202020204" pitchFamily="34" charset="0"/>
                <a:cs typeface="Arial" panose="020B0604020202020204" pitchFamily="34" charset="0"/>
              </a:rPr>
              <a:t>Detail Design</a:t>
            </a:r>
          </a:p>
        </p:txBody>
      </p:sp>
      <p:sp>
        <p:nvSpPr>
          <p:cNvPr id="65" name="TextBox 64">
            <a:extLst>
              <a:ext uri="{FF2B5EF4-FFF2-40B4-BE49-F238E27FC236}">
                <a16:creationId xmlns:a16="http://schemas.microsoft.com/office/drawing/2014/main" id="{E48C1162-9D24-A02A-AFE5-C79D9F591684}"/>
              </a:ext>
            </a:extLst>
          </p:cNvPr>
          <p:cNvSpPr txBox="1"/>
          <p:nvPr/>
        </p:nvSpPr>
        <p:spPr>
          <a:xfrm>
            <a:off x="13728950" y="4558609"/>
            <a:ext cx="7771656" cy="2913105"/>
          </a:xfrm>
          <a:prstGeom prst="rect">
            <a:avLst/>
          </a:prstGeom>
          <a:solidFill>
            <a:srgbClr val="EFF4F9"/>
          </a:solidFill>
        </p:spPr>
        <p:txBody>
          <a:bodyPr wrap="square" rtlCol="0">
            <a:spAutoFit/>
          </a:bodyPr>
          <a:lstStyle/>
          <a:p>
            <a:r>
              <a:rPr lang="en-US" sz="3055" dirty="0">
                <a:solidFill>
                  <a:srgbClr val="0070AD"/>
                </a:solidFill>
                <a:latin typeface="Arial" panose="020B0604020202020204" pitchFamily="34" charset="0"/>
                <a:cs typeface="Arial" panose="020B0604020202020204" pitchFamily="34" charset="0"/>
              </a:rPr>
              <a:t>Data Collection</a:t>
            </a:r>
          </a:p>
          <a:p>
            <a:r>
              <a:rPr lang="en-US" sz="3055" dirty="0">
                <a:latin typeface="Arial" panose="020B0604020202020204" pitchFamily="34" charset="0"/>
                <a:cs typeface="Arial" panose="020B0604020202020204" pitchFamily="34" charset="0"/>
              </a:rPr>
              <a:t>Review available background information. </a:t>
            </a:r>
          </a:p>
          <a:p>
            <a:endParaRPr lang="en-US" sz="3055" dirty="0">
              <a:latin typeface="Arial" panose="020B0604020202020204" pitchFamily="34" charset="0"/>
              <a:cs typeface="Arial" panose="020B0604020202020204" pitchFamily="34" charset="0"/>
            </a:endParaRPr>
          </a:p>
          <a:p>
            <a:r>
              <a:rPr lang="en-US" sz="3055" dirty="0">
                <a:latin typeface="Arial" panose="020B0604020202020204" pitchFamily="34" charset="0"/>
                <a:cs typeface="Arial" panose="020B0604020202020204" pitchFamily="34" charset="0"/>
              </a:rPr>
              <a:t>Conduct field investigations to update or confirm existing conditions from the Preliminary Design Study.</a:t>
            </a:r>
          </a:p>
        </p:txBody>
      </p:sp>
      <p:sp>
        <p:nvSpPr>
          <p:cNvPr id="66" name="TextBox 65">
            <a:extLst>
              <a:ext uri="{FF2B5EF4-FFF2-40B4-BE49-F238E27FC236}">
                <a16:creationId xmlns:a16="http://schemas.microsoft.com/office/drawing/2014/main" id="{A69A71D2-56C5-4EDE-DEA5-5DD3FF9142B4}"/>
              </a:ext>
            </a:extLst>
          </p:cNvPr>
          <p:cNvSpPr txBox="1"/>
          <p:nvPr/>
        </p:nvSpPr>
        <p:spPr>
          <a:xfrm>
            <a:off x="13728950" y="7748310"/>
            <a:ext cx="7771717" cy="3383234"/>
          </a:xfrm>
          <a:prstGeom prst="rect">
            <a:avLst/>
          </a:prstGeom>
          <a:solidFill>
            <a:srgbClr val="EFF4F9"/>
          </a:solidFill>
        </p:spPr>
        <p:txBody>
          <a:bodyPr wrap="square" rtlCol="0">
            <a:spAutoFit/>
          </a:bodyPr>
          <a:lstStyle/>
          <a:p>
            <a:r>
              <a:rPr lang="en-US" sz="3055" dirty="0">
                <a:solidFill>
                  <a:srgbClr val="0070AD"/>
                </a:solidFill>
                <a:latin typeface="Arial" panose="020B0604020202020204" pitchFamily="34" charset="0"/>
                <a:cs typeface="Arial" panose="020B0604020202020204" pitchFamily="34" charset="0"/>
              </a:rPr>
              <a:t>Evaluate &amp; Refine</a:t>
            </a:r>
          </a:p>
          <a:p>
            <a:r>
              <a:rPr lang="en-US" sz="3055" dirty="0">
                <a:latin typeface="Arial" panose="020B0604020202020204" pitchFamily="34" charset="0"/>
                <a:cs typeface="Arial" panose="020B0604020202020204" pitchFamily="34" charset="0"/>
              </a:rPr>
              <a:t>Evaluate options for construction staging and traffic management.</a:t>
            </a:r>
          </a:p>
          <a:p>
            <a:endParaRPr lang="en-US" sz="3055" dirty="0">
              <a:latin typeface="Arial" panose="020B0604020202020204" pitchFamily="34" charset="0"/>
              <a:cs typeface="Arial" panose="020B0604020202020204" pitchFamily="34" charset="0"/>
            </a:endParaRPr>
          </a:p>
          <a:p>
            <a:r>
              <a:rPr lang="en-US" sz="3055" dirty="0">
                <a:latin typeface="Arial" panose="020B0604020202020204" pitchFamily="34" charset="0"/>
                <a:cs typeface="Arial" panose="020B0604020202020204" pitchFamily="34" charset="0"/>
              </a:rPr>
              <a:t>Consider potential design refinements to the Recommended Plan developed during the Preliminary Design Study.</a:t>
            </a:r>
          </a:p>
        </p:txBody>
      </p:sp>
      <p:sp>
        <p:nvSpPr>
          <p:cNvPr id="67" name="TextBox 66">
            <a:extLst>
              <a:ext uri="{FF2B5EF4-FFF2-40B4-BE49-F238E27FC236}">
                <a16:creationId xmlns:a16="http://schemas.microsoft.com/office/drawing/2014/main" id="{FF47F069-E79F-78CC-81E8-C9C8EE2C76D1}"/>
              </a:ext>
            </a:extLst>
          </p:cNvPr>
          <p:cNvSpPr txBox="1"/>
          <p:nvPr/>
        </p:nvSpPr>
        <p:spPr>
          <a:xfrm>
            <a:off x="13750546" y="11419611"/>
            <a:ext cx="7727033" cy="2913105"/>
          </a:xfrm>
          <a:prstGeom prst="rect">
            <a:avLst/>
          </a:prstGeom>
          <a:solidFill>
            <a:srgbClr val="EFF4F9"/>
          </a:solidFill>
        </p:spPr>
        <p:txBody>
          <a:bodyPr wrap="square" rtlCol="0">
            <a:spAutoFit/>
          </a:bodyPr>
          <a:lstStyle/>
          <a:p>
            <a:r>
              <a:rPr lang="en-US" sz="3055" dirty="0">
                <a:solidFill>
                  <a:srgbClr val="0070AD"/>
                </a:solidFill>
                <a:latin typeface="Arial" panose="020B0604020202020204" pitchFamily="34" charset="0"/>
                <a:cs typeface="Arial" panose="020B0604020202020204" pitchFamily="34" charset="0"/>
              </a:rPr>
              <a:t>Identify </a:t>
            </a:r>
          </a:p>
          <a:p>
            <a:r>
              <a:rPr lang="en-US" sz="3055" dirty="0">
                <a:latin typeface="Arial" panose="020B0604020202020204" pitchFamily="34" charset="0"/>
                <a:cs typeface="Arial" panose="020B0604020202020204" pitchFamily="34" charset="0"/>
              </a:rPr>
              <a:t>Identify the Recommended Plan and construction staging.</a:t>
            </a:r>
          </a:p>
          <a:p>
            <a:endParaRPr lang="en-US" sz="3055" dirty="0">
              <a:latin typeface="Arial" panose="020B0604020202020204" pitchFamily="34" charset="0"/>
              <a:cs typeface="Arial" panose="020B0604020202020204" pitchFamily="34" charset="0"/>
            </a:endParaRPr>
          </a:p>
          <a:p>
            <a:r>
              <a:rPr lang="en-US" sz="3055" dirty="0">
                <a:latin typeface="Arial" panose="020B0604020202020204" pitchFamily="34" charset="0"/>
                <a:cs typeface="Arial" panose="020B0604020202020204" pitchFamily="34" charset="0"/>
              </a:rPr>
              <a:t>Identify mitigation measures to address potential impacts.</a:t>
            </a:r>
          </a:p>
        </p:txBody>
      </p:sp>
      <p:sp>
        <p:nvSpPr>
          <p:cNvPr id="89" name="TextBox 88">
            <a:extLst>
              <a:ext uri="{FF2B5EF4-FFF2-40B4-BE49-F238E27FC236}">
                <a16:creationId xmlns:a16="http://schemas.microsoft.com/office/drawing/2014/main" id="{C712766D-9D53-B3AE-5346-8BAA84C76F85}"/>
              </a:ext>
            </a:extLst>
          </p:cNvPr>
          <p:cNvSpPr txBox="1"/>
          <p:nvPr/>
        </p:nvSpPr>
        <p:spPr>
          <a:xfrm>
            <a:off x="13740614" y="14276684"/>
            <a:ext cx="7748629" cy="1972848"/>
          </a:xfrm>
          <a:prstGeom prst="rect">
            <a:avLst/>
          </a:prstGeom>
          <a:solidFill>
            <a:srgbClr val="EFF4F9"/>
          </a:solidFill>
        </p:spPr>
        <p:txBody>
          <a:bodyPr wrap="square" rtlCol="0">
            <a:spAutoFit/>
          </a:bodyPr>
          <a:lstStyle/>
          <a:p>
            <a:r>
              <a:rPr lang="en-US" sz="3055" dirty="0">
                <a:solidFill>
                  <a:srgbClr val="0070AD"/>
                </a:solidFill>
                <a:latin typeface="Arial" panose="020B0604020202020204" pitchFamily="34" charset="0"/>
                <a:cs typeface="Arial" panose="020B0604020202020204" pitchFamily="34" charset="0"/>
              </a:rPr>
              <a:t>Finalize</a:t>
            </a:r>
          </a:p>
          <a:p>
            <a:r>
              <a:rPr lang="en-US" sz="3055" dirty="0">
                <a:latin typeface="Arial" panose="020B0604020202020204" pitchFamily="34" charset="0"/>
                <a:cs typeface="Arial" panose="020B0604020202020204" pitchFamily="34" charset="0"/>
              </a:rPr>
              <a:t>Complete Detail Design of the Recommended Plan to an implementation level of detail.</a:t>
            </a:r>
          </a:p>
        </p:txBody>
      </p:sp>
      <p:sp>
        <p:nvSpPr>
          <p:cNvPr id="90" name="TextBox 89">
            <a:extLst>
              <a:ext uri="{FF2B5EF4-FFF2-40B4-BE49-F238E27FC236}">
                <a16:creationId xmlns:a16="http://schemas.microsoft.com/office/drawing/2014/main" id="{E60539DB-C412-D314-BAEC-2D53A86DC68E}"/>
              </a:ext>
            </a:extLst>
          </p:cNvPr>
          <p:cNvSpPr txBox="1"/>
          <p:nvPr/>
        </p:nvSpPr>
        <p:spPr>
          <a:xfrm>
            <a:off x="13750546" y="16496317"/>
            <a:ext cx="7771717" cy="1502719"/>
          </a:xfrm>
          <a:prstGeom prst="rect">
            <a:avLst/>
          </a:prstGeom>
          <a:solidFill>
            <a:srgbClr val="EFF4F9"/>
          </a:solidFill>
        </p:spPr>
        <p:txBody>
          <a:bodyPr wrap="square" rtlCol="0">
            <a:spAutoFit/>
          </a:bodyPr>
          <a:lstStyle/>
          <a:p>
            <a:r>
              <a:rPr lang="en-US" sz="3055" dirty="0">
                <a:solidFill>
                  <a:srgbClr val="0070AD"/>
                </a:solidFill>
                <a:latin typeface="Arial" panose="020B0604020202020204" pitchFamily="34" charset="0"/>
                <a:cs typeface="Arial" panose="020B0604020202020204" pitchFamily="34" charset="0"/>
              </a:rPr>
              <a:t>Report</a:t>
            </a:r>
          </a:p>
          <a:p>
            <a:r>
              <a:rPr lang="en-US" sz="3055" dirty="0">
                <a:latin typeface="Arial" panose="020B0604020202020204" pitchFamily="34" charset="0"/>
                <a:cs typeface="Arial" panose="020B0604020202020204" pitchFamily="34" charset="0"/>
              </a:rPr>
              <a:t>Document the process leading to the Recommended Plan.</a:t>
            </a:r>
          </a:p>
        </p:txBody>
      </p:sp>
      <p:sp>
        <p:nvSpPr>
          <p:cNvPr id="91" name="TextBox 90">
            <a:extLst>
              <a:ext uri="{FF2B5EF4-FFF2-40B4-BE49-F238E27FC236}">
                <a16:creationId xmlns:a16="http://schemas.microsoft.com/office/drawing/2014/main" id="{E951F204-40BE-062D-791A-43E27489287A}"/>
              </a:ext>
            </a:extLst>
          </p:cNvPr>
          <p:cNvSpPr txBox="1"/>
          <p:nvPr/>
        </p:nvSpPr>
        <p:spPr>
          <a:xfrm>
            <a:off x="13728950" y="18293693"/>
            <a:ext cx="7760293" cy="1972848"/>
          </a:xfrm>
          <a:prstGeom prst="rect">
            <a:avLst/>
          </a:prstGeom>
          <a:solidFill>
            <a:srgbClr val="EFF4F9"/>
          </a:solidFill>
        </p:spPr>
        <p:txBody>
          <a:bodyPr wrap="square" rtlCol="0">
            <a:spAutoFit/>
          </a:bodyPr>
          <a:lstStyle/>
          <a:p>
            <a:r>
              <a:rPr lang="en-US" sz="3055" dirty="0">
                <a:solidFill>
                  <a:srgbClr val="0070AD"/>
                </a:solidFill>
                <a:latin typeface="Arial" panose="020B0604020202020204" pitchFamily="34" charset="0"/>
                <a:cs typeface="Arial" panose="020B0604020202020204" pitchFamily="34" charset="0"/>
              </a:rPr>
              <a:t>Clearance</a:t>
            </a:r>
          </a:p>
          <a:p>
            <a:r>
              <a:rPr lang="en-US" sz="3055" dirty="0">
                <a:latin typeface="Arial" panose="020B0604020202020204" pitchFamily="34" charset="0"/>
                <a:cs typeface="Arial" panose="020B0604020202020204" pitchFamily="34" charset="0"/>
              </a:rPr>
              <a:t>The Class EA requirements are met and the project is cleared to proceed to construction.</a:t>
            </a:r>
          </a:p>
        </p:txBody>
      </p:sp>
      <p:sp>
        <p:nvSpPr>
          <p:cNvPr id="92" name="TextBox 91">
            <a:extLst>
              <a:ext uri="{FF2B5EF4-FFF2-40B4-BE49-F238E27FC236}">
                <a16:creationId xmlns:a16="http://schemas.microsoft.com/office/drawing/2014/main" id="{268469C2-3BFC-3833-DAE2-8F6A8A955EE7}"/>
              </a:ext>
            </a:extLst>
          </p:cNvPr>
          <p:cNvSpPr txBox="1"/>
          <p:nvPr/>
        </p:nvSpPr>
        <p:spPr>
          <a:xfrm>
            <a:off x="13736466" y="21113042"/>
            <a:ext cx="7741113" cy="562462"/>
          </a:xfrm>
          <a:prstGeom prst="rect">
            <a:avLst/>
          </a:prstGeom>
          <a:solidFill>
            <a:srgbClr val="0070AD"/>
          </a:solidFill>
        </p:spPr>
        <p:txBody>
          <a:bodyPr wrap="square" rtlCol="0">
            <a:spAutoFit/>
          </a:bodyPr>
          <a:lstStyle/>
          <a:p>
            <a:r>
              <a:rPr lang="en-US" sz="3055" dirty="0">
                <a:solidFill>
                  <a:schemeClr val="bg1"/>
                </a:solidFill>
                <a:latin typeface="Arial" panose="020B0604020202020204" pitchFamily="34" charset="0"/>
                <a:cs typeface="Arial" panose="020B0604020202020204" pitchFamily="34" charset="0"/>
              </a:rPr>
              <a:t>Construction</a:t>
            </a:r>
          </a:p>
        </p:txBody>
      </p:sp>
      <p:sp>
        <p:nvSpPr>
          <p:cNvPr id="93" name="TextBox 92">
            <a:extLst>
              <a:ext uri="{FF2B5EF4-FFF2-40B4-BE49-F238E27FC236}">
                <a16:creationId xmlns:a16="http://schemas.microsoft.com/office/drawing/2014/main" id="{CC267B79-C857-B6EB-42D0-96D7CCC742A2}"/>
              </a:ext>
            </a:extLst>
          </p:cNvPr>
          <p:cNvSpPr txBox="1"/>
          <p:nvPr/>
        </p:nvSpPr>
        <p:spPr>
          <a:xfrm>
            <a:off x="13686515" y="20343726"/>
            <a:ext cx="3706183" cy="707886"/>
          </a:xfrm>
          <a:prstGeom prst="rect">
            <a:avLst/>
          </a:prstGeom>
          <a:noFill/>
        </p:spPr>
        <p:txBody>
          <a:bodyPr wrap="square" rtlCol="0">
            <a:spAutoFit/>
          </a:bodyPr>
          <a:lstStyle/>
          <a:p>
            <a:r>
              <a:rPr lang="en-US" sz="4000" dirty="0">
                <a:solidFill>
                  <a:srgbClr val="0070AD"/>
                </a:solidFill>
                <a:latin typeface="Arial" panose="020B0604020202020204" pitchFamily="34" charset="0"/>
                <a:cs typeface="Arial" panose="020B0604020202020204" pitchFamily="34" charset="0"/>
              </a:rPr>
              <a:t>Future Stages</a:t>
            </a:r>
          </a:p>
        </p:txBody>
      </p:sp>
      <p:sp>
        <p:nvSpPr>
          <p:cNvPr id="94" name="TextBox 93">
            <a:extLst>
              <a:ext uri="{FF2B5EF4-FFF2-40B4-BE49-F238E27FC236}">
                <a16:creationId xmlns:a16="http://schemas.microsoft.com/office/drawing/2014/main" id="{71FCC020-34F3-EE8C-0BE7-AA1388F0F293}"/>
              </a:ext>
            </a:extLst>
          </p:cNvPr>
          <p:cNvSpPr txBox="1"/>
          <p:nvPr/>
        </p:nvSpPr>
        <p:spPr>
          <a:xfrm>
            <a:off x="24650305" y="16935298"/>
            <a:ext cx="6646130" cy="543739"/>
          </a:xfrm>
          <a:prstGeom prst="rect">
            <a:avLst/>
          </a:prstGeom>
          <a:noFill/>
        </p:spPr>
        <p:txBody>
          <a:bodyPr wrap="square" rtlCol="0">
            <a:spAutoFit/>
          </a:bodyPr>
          <a:lstStyle/>
          <a:p>
            <a:r>
              <a:rPr lang="en-US" sz="4400" baseline="-25000" dirty="0">
                <a:solidFill>
                  <a:srgbClr val="0070AD"/>
                </a:solidFill>
                <a:latin typeface="Arial" panose="020B0604020202020204" pitchFamily="34" charset="0"/>
                <a:cs typeface="Arial" panose="020B0604020202020204" pitchFamily="34" charset="0"/>
              </a:rPr>
              <a:t>Consultation during Construction</a:t>
            </a:r>
          </a:p>
        </p:txBody>
      </p:sp>
      <p:sp>
        <p:nvSpPr>
          <p:cNvPr id="95" name="TextBox 94">
            <a:extLst>
              <a:ext uri="{FF2B5EF4-FFF2-40B4-BE49-F238E27FC236}">
                <a16:creationId xmlns:a16="http://schemas.microsoft.com/office/drawing/2014/main" id="{04BF6E22-0BB2-A5EE-E5DB-959BF122BF17}"/>
              </a:ext>
            </a:extLst>
          </p:cNvPr>
          <p:cNvSpPr txBox="1"/>
          <p:nvPr/>
        </p:nvSpPr>
        <p:spPr>
          <a:xfrm>
            <a:off x="25419478" y="11760050"/>
            <a:ext cx="6250117" cy="1032590"/>
          </a:xfrm>
          <a:prstGeom prst="rect">
            <a:avLst/>
          </a:prstGeom>
          <a:noFill/>
        </p:spPr>
        <p:txBody>
          <a:bodyPr wrap="square" rtlCol="0">
            <a:spAutoFit/>
          </a:bodyPr>
          <a:lstStyle/>
          <a:p>
            <a:r>
              <a:rPr lang="en-US" sz="3055" dirty="0">
                <a:solidFill>
                  <a:srgbClr val="0070AD"/>
                </a:solidFill>
                <a:latin typeface="Arial" panose="020B0604020202020204" pitchFamily="34" charset="0"/>
                <a:cs typeface="Arial" panose="020B0604020202020204" pitchFamily="34" charset="0"/>
              </a:rPr>
              <a:t>Design and Construction Report </a:t>
            </a:r>
          </a:p>
          <a:p>
            <a:r>
              <a:rPr lang="en-US" sz="3055" dirty="0">
                <a:latin typeface="Arial" panose="020B0604020202020204" pitchFamily="34" charset="0"/>
                <a:cs typeface="Arial" panose="020B0604020202020204" pitchFamily="34" charset="0"/>
              </a:rPr>
              <a:t>30-day public comment period </a:t>
            </a:r>
          </a:p>
        </p:txBody>
      </p:sp>
      <p:sp>
        <p:nvSpPr>
          <p:cNvPr id="96" name="TextBox 95">
            <a:extLst>
              <a:ext uri="{FF2B5EF4-FFF2-40B4-BE49-F238E27FC236}">
                <a16:creationId xmlns:a16="http://schemas.microsoft.com/office/drawing/2014/main" id="{5D4F77E3-EF35-39AE-99ED-BB80D9701CD8}"/>
              </a:ext>
            </a:extLst>
          </p:cNvPr>
          <p:cNvSpPr txBox="1"/>
          <p:nvPr/>
        </p:nvSpPr>
        <p:spPr>
          <a:xfrm>
            <a:off x="26059216" y="9582592"/>
            <a:ext cx="7818991" cy="629531"/>
          </a:xfrm>
          <a:prstGeom prst="rect">
            <a:avLst/>
          </a:prstGeom>
          <a:noFill/>
        </p:spPr>
        <p:txBody>
          <a:bodyPr wrap="square" rtlCol="0">
            <a:spAutoFit/>
          </a:bodyPr>
          <a:lstStyle/>
          <a:p>
            <a:pPr algn="ctr"/>
            <a:r>
              <a:rPr lang="en-US" sz="3491" dirty="0">
                <a:solidFill>
                  <a:srgbClr val="0070AD"/>
                </a:solidFill>
                <a:latin typeface="Arial" panose="020B0604020202020204" pitchFamily="34" charset="0"/>
                <a:cs typeface="Arial" panose="020B0604020202020204" pitchFamily="34" charset="0"/>
              </a:rPr>
              <a:t>we are here</a:t>
            </a:r>
          </a:p>
        </p:txBody>
      </p:sp>
      <p:sp>
        <p:nvSpPr>
          <p:cNvPr id="99" name="TextBox 98">
            <a:extLst>
              <a:ext uri="{FF2B5EF4-FFF2-40B4-BE49-F238E27FC236}">
                <a16:creationId xmlns:a16="http://schemas.microsoft.com/office/drawing/2014/main" id="{EE8D3057-5726-51C2-0AD6-CD4EC0E89833}"/>
              </a:ext>
            </a:extLst>
          </p:cNvPr>
          <p:cNvSpPr txBox="1"/>
          <p:nvPr/>
        </p:nvSpPr>
        <p:spPr>
          <a:xfrm>
            <a:off x="25193722" y="8274312"/>
            <a:ext cx="6292717" cy="562462"/>
          </a:xfrm>
          <a:prstGeom prst="rect">
            <a:avLst/>
          </a:prstGeom>
          <a:noFill/>
        </p:spPr>
        <p:txBody>
          <a:bodyPr wrap="square" rtlCol="0">
            <a:spAutoFit/>
          </a:bodyPr>
          <a:lstStyle/>
          <a:p>
            <a:r>
              <a:rPr lang="en-US" sz="3055" dirty="0">
                <a:solidFill>
                  <a:srgbClr val="0070AD"/>
                </a:solidFill>
                <a:latin typeface="Arial" panose="020B0604020202020204" pitchFamily="34" charset="0"/>
                <a:cs typeface="Arial" panose="020B0604020202020204" pitchFamily="34" charset="0"/>
              </a:rPr>
              <a:t>Public Information Centre</a:t>
            </a:r>
          </a:p>
        </p:txBody>
      </p:sp>
      <p:sp>
        <p:nvSpPr>
          <p:cNvPr id="100" name="TextBox 99">
            <a:extLst>
              <a:ext uri="{FF2B5EF4-FFF2-40B4-BE49-F238E27FC236}">
                <a16:creationId xmlns:a16="http://schemas.microsoft.com/office/drawing/2014/main" id="{FA17958B-CB4D-DC99-3A40-D608E8660BF5}"/>
              </a:ext>
            </a:extLst>
          </p:cNvPr>
          <p:cNvSpPr txBox="1"/>
          <p:nvPr/>
        </p:nvSpPr>
        <p:spPr>
          <a:xfrm>
            <a:off x="25541482" y="4496984"/>
            <a:ext cx="6135947" cy="2442976"/>
          </a:xfrm>
          <a:prstGeom prst="rect">
            <a:avLst/>
          </a:prstGeom>
          <a:noFill/>
        </p:spPr>
        <p:txBody>
          <a:bodyPr wrap="square" rtlCol="0">
            <a:spAutoFit/>
          </a:bodyPr>
          <a:lstStyle/>
          <a:p>
            <a:r>
              <a:rPr lang="en-US" sz="3055" dirty="0">
                <a:solidFill>
                  <a:srgbClr val="0070AD"/>
                </a:solidFill>
                <a:latin typeface="Arial" panose="020B0604020202020204" pitchFamily="34" charset="0"/>
                <a:cs typeface="Arial" panose="020B0604020202020204" pitchFamily="34" charset="0"/>
              </a:rPr>
              <a:t>Study Commencement Notifications and project website (December 2025) </a:t>
            </a:r>
          </a:p>
          <a:p>
            <a:r>
              <a:rPr lang="en-US" sz="3055" dirty="0">
                <a:solidFill>
                  <a:srgbClr val="0070AD"/>
                </a:solidFill>
                <a:latin typeface="Arial" panose="020B0604020202020204" pitchFamily="34" charset="0"/>
                <a:cs typeface="Arial" panose="020B0604020202020204" pitchFamily="34" charset="0"/>
              </a:rPr>
              <a:t>Newspaper Notice published December 18, 2025</a:t>
            </a:r>
          </a:p>
        </p:txBody>
      </p:sp>
      <p:sp>
        <p:nvSpPr>
          <p:cNvPr id="101" name="Rectangle 100">
            <a:extLst>
              <a:ext uri="{FF2B5EF4-FFF2-40B4-BE49-F238E27FC236}">
                <a16:creationId xmlns:a16="http://schemas.microsoft.com/office/drawing/2014/main" id="{A6E50310-B80C-992C-D727-AEB845C3DC07}"/>
              </a:ext>
            </a:extLst>
          </p:cNvPr>
          <p:cNvSpPr/>
          <p:nvPr/>
        </p:nvSpPr>
        <p:spPr>
          <a:xfrm>
            <a:off x="21074760" y="1791225"/>
            <a:ext cx="3080771" cy="1032590"/>
          </a:xfrm>
          <a:prstGeom prst="rect">
            <a:avLst/>
          </a:prstGeom>
        </p:spPr>
        <p:txBody>
          <a:bodyPr wrap="square">
            <a:spAutoFit/>
          </a:bodyPr>
          <a:lstStyle/>
          <a:p>
            <a:pPr algn="ctr"/>
            <a:r>
              <a:rPr lang="en-US" sz="3055" dirty="0">
                <a:solidFill>
                  <a:srgbClr val="0070AD"/>
                </a:solidFill>
                <a:latin typeface="Arial" panose="020B0604020202020204" pitchFamily="34" charset="0"/>
                <a:cs typeface="Arial" panose="020B0604020202020204" pitchFamily="34" charset="0"/>
              </a:rPr>
              <a:t>Ongoing Public Consultation</a:t>
            </a:r>
          </a:p>
        </p:txBody>
      </p:sp>
      <p:sp>
        <p:nvSpPr>
          <p:cNvPr id="102" name="TextBox 101">
            <a:extLst>
              <a:ext uri="{FF2B5EF4-FFF2-40B4-BE49-F238E27FC236}">
                <a16:creationId xmlns:a16="http://schemas.microsoft.com/office/drawing/2014/main" id="{1CAAEC6D-BAAB-F229-F1FB-3A91762CEB32}"/>
              </a:ext>
            </a:extLst>
          </p:cNvPr>
          <p:cNvSpPr txBox="1"/>
          <p:nvPr/>
        </p:nvSpPr>
        <p:spPr>
          <a:xfrm>
            <a:off x="23019336" y="3133247"/>
            <a:ext cx="7994640" cy="707886"/>
          </a:xfrm>
          <a:prstGeom prst="rect">
            <a:avLst/>
          </a:prstGeom>
          <a:noFill/>
        </p:spPr>
        <p:txBody>
          <a:bodyPr wrap="square" rtlCol="0">
            <a:spAutoFit/>
          </a:bodyPr>
          <a:lstStyle/>
          <a:p>
            <a:pPr algn="ctr"/>
            <a:r>
              <a:rPr lang="en-US" sz="4000" dirty="0">
                <a:solidFill>
                  <a:srgbClr val="0070AD"/>
                </a:solidFill>
                <a:latin typeface="Arial" panose="020B0604020202020204" pitchFamily="34" charset="0"/>
                <a:cs typeface="Arial" panose="020B0604020202020204" pitchFamily="34" charset="0"/>
              </a:rPr>
              <a:t>Consultation during Detail Design</a:t>
            </a:r>
          </a:p>
        </p:txBody>
      </p:sp>
      <p:pic>
        <p:nvPicPr>
          <p:cNvPr id="115" name="Graphic 114" descr="Construction worker female with solid fill">
            <a:extLst>
              <a:ext uri="{FF2B5EF4-FFF2-40B4-BE49-F238E27FC236}">
                <a16:creationId xmlns:a16="http://schemas.microsoft.com/office/drawing/2014/main" id="{B8F44350-AE88-AF82-87DC-39A5B79BEE0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102539" y="20549323"/>
            <a:ext cx="1088476" cy="1088476"/>
          </a:xfrm>
          <a:prstGeom prst="rect">
            <a:avLst/>
          </a:prstGeom>
        </p:spPr>
      </p:pic>
      <p:pic>
        <p:nvPicPr>
          <p:cNvPr id="116" name="Graphic 115" descr="Repeat outline">
            <a:extLst>
              <a:ext uri="{FF2B5EF4-FFF2-40B4-BE49-F238E27FC236}">
                <a16:creationId xmlns:a16="http://schemas.microsoft.com/office/drawing/2014/main" id="{D85178B2-F0FB-1E0A-F212-A1F5310F929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0536850" y="2090882"/>
            <a:ext cx="673348" cy="673348"/>
          </a:xfrm>
          <a:prstGeom prst="rect">
            <a:avLst/>
          </a:prstGeom>
        </p:spPr>
      </p:pic>
      <p:pic>
        <p:nvPicPr>
          <p:cNvPr id="117" name="Graphic 116" descr="Megaphone with solid fill">
            <a:extLst>
              <a:ext uri="{FF2B5EF4-FFF2-40B4-BE49-F238E27FC236}">
                <a16:creationId xmlns:a16="http://schemas.microsoft.com/office/drawing/2014/main" id="{9D7A47B2-2C67-1D6F-CE78-03831069F3F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4090030" y="4588547"/>
            <a:ext cx="932265" cy="932265"/>
          </a:xfrm>
          <a:prstGeom prst="rect">
            <a:avLst/>
          </a:prstGeom>
        </p:spPr>
      </p:pic>
      <p:pic>
        <p:nvPicPr>
          <p:cNvPr id="118" name="Graphic 117" descr="Closed book with solid fill">
            <a:extLst>
              <a:ext uri="{FF2B5EF4-FFF2-40B4-BE49-F238E27FC236}">
                <a16:creationId xmlns:a16="http://schemas.microsoft.com/office/drawing/2014/main" id="{2C6C6A4F-9B04-7CC7-B2C0-AD3AEA4C917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4311209" y="11753558"/>
            <a:ext cx="882513" cy="882513"/>
          </a:xfrm>
          <a:prstGeom prst="rect">
            <a:avLst/>
          </a:prstGeom>
        </p:spPr>
      </p:pic>
      <p:sp>
        <p:nvSpPr>
          <p:cNvPr id="11" name="Flowchart: Connector 10">
            <a:extLst>
              <a:ext uri="{FF2B5EF4-FFF2-40B4-BE49-F238E27FC236}">
                <a16:creationId xmlns:a16="http://schemas.microsoft.com/office/drawing/2014/main" id="{7C18A9FE-B905-7469-4396-78218AA76D8F}"/>
              </a:ext>
            </a:extLst>
          </p:cNvPr>
          <p:cNvSpPr/>
          <p:nvPr/>
        </p:nvSpPr>
        <p:spPr>
          <a:xfrm>
            <a:off x="22436779" y="11920593"/>
            <a:ext cx="420002" cy="397492"/>
          </a:xfrm>
          <a:prstGeom prst="flowChartConnector">
            <a:avLst/>
          </a:prstGeom>
          <a:solidFill>
            <a:srgbClr val="0070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181" dirty="0"/>
          </a:p>
        </p:txBody>
      </p:sp>
      <p:sp>
        <p:nvSpPr>
          <p:cNvPr id="23" name="Flowchart: Connector 22">
            <a:extLst>
              <a:ext uri="{FF2B5EF4-FFF2-40B4-BE49-F238E27FC236}">
                <a16:creationId xmlns:a16="http://schemas.microsoft.com/office/drawing/2014/main" id="{708FEF2C-662D-4CB5-201C-431EB7506CCB}"/>
              </a:ext>
            </a:extLst>
          </p:cNvPr>
          <p:cNvSpPr/>
          <p:nvPr/>
        </p:nvSpPr>
        <p:spPr>
          <a:xfrm>
            <a:off x="22436777" y="17160439"/>
            <a:ext cx="420002" cy="397492"/>
          </a:xfrm>
          <a:prstGeom prst="flowChartConnector">
            <a:avLst/>
          </a:prstGeom>
          <a:solidFill>
            <a:srgbClr val="0070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181" dirty="0"/>
          </a:p>
        </p:txBody>
      </p:sp>
      <p:pic>
        <p:nvPicPr>
          <p:cNvPr id="30" name="Picture 29">
            <a:extLst>
              <a:ext uri="{FF2B5EF4-FFF2-40B4-BE49-F238E27FC236}">
                <a16:creationId xmlns:a16="http://schemas.microsoft.com/office/drawing/2014/main" id="{FABF7D73-9CA0-97CA-D76B-9435DF0BF747}"/>
              </a:ext>
            </a:extLst>
          </p:cNvPr>
          <p:cNvPicPr>
            <a:picLocks noChangeAspect="1"/>
          </p:cNvPicPr>
          <p:nvPr/>
        </p:nvPicPr>
        <p:blipFill>
          <a:blip r:embed="rId8"/>
          <a:stretch>
            <a:fillRect/>
          </a:stretch>
        </p:blipFill>
        <p:spPr>
          <a:xfrm>
            <a:off x="-1" y="13544247"/>
            <a:ext cx="8220949" cy="8321822"/>
          </a:xfrm>
          <a:prstGeom prst="rect">
            <a:avLst/>
          </a:prstGeom>
        </p:spPr>
      </p:pic>
      <p:cxnSp>
        <p:nvCxnSpPr>
          <p:cNvPr id="18" name="Connector: Curved 17">
            <a:extLst>
              <a:ext uri="{FF2B5EF4-FFF2-40B4-BE49-F238E27FC236}">
                <a16:creationId xmlns:a16="http://schemas.microsoft.com/office/drawing/2014/main" id="{E5137018-0E84-DFF9-8556-555ABC56A40E}"/>
              </a:ext>
            </a:extLst>
          </p:cNvPr>
          <p:cNvCxnSpPr>
            <a:cxnSpLocks/>
          </p:cNvCxnSpPr>
          <p:nvPr/>
        </p:nvCxnSpPr>
        <p:spPr>
          <a:xfrm rot="10800000">
            <a:off x="25915389" y="8822114"/>
            <a:ext cx="2476454" cy="1121663"/>
          </a:xfrm>
          <a:prstGeom prst="curvedConnector3">
            <a:avLst>
              <a:gd name="adj1" fmla="val 113463"/>
            </a:avLst>
          </a:prstGeom>
          <a:ln w="82550">
            <a:solidFill>
              <a:srgbClr val="0070AD"/>
            </a:solidFill>
            <a:tailEnd type="triangle" w="lg" len="lg"/>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C62CA624-D36F-4214-9AEE-0A3DAA784428}"/>
              </a:ext>
            </a:extLst>
          </p:cNvPr>
          <p:cNvSpPr txBox="1"/>
          <p:nvPr/>
        </p:nvSpPr>
        <p:spPr>
          <a:xfrm>
            <a:off x="1129789" y="3314315"/>
            <a:ext cx="10805417" cy="14867403"/>
          </a:xfrm>
          <a:prstGeom prst="rect">
            <a:avLst/>
          </a:prstGeom>
          <a:noFill/>
        </p:spPr>
        <p:txBody>
          <a:bodyPr wrap="square">
            <a:spAutoFit/>
          </a:bodyPr>
          <a:lstStyle/>
          <a:p>
            <a:r>
              <a:rPr lang="en-US" sz="4364" dirty="0">
                <a:latin typeface="Arial" panose="020B0604020202020204" pitchFamily="34" charset="0"/>
                <a:cs typeface="Arial" panose="020B0604020202020204" pitchFamily="34" charset="0"/>
              </a:rPr>
              <a:t>This study was originally initiated under the Class Environmental Assessment for Provincial Transportation Facilities (2000) in 2022, prior to the establishment of the 2024 Class EA, which is approved under the Ontario Environmental Assessment Act for provincial transportation projects of a defined scope and magnitude. This project will continue to follow the 2000 Class EA process. </a:t>
            </a:r>
          </a:p>
          <a:p>
            <a:endParaRPr lang="en-US" sz="4364" dirty="0">
              <a:latin typeface="Arial" panose="020B0604020202020204" pitchFamily="34" charset="0"/>
              <a:cs typeface="Arial" panose="020B0604020202020204" pitchFamily="34" charset="0"/>
            </a:endParaRPr>
          </a:p>
          <a:p>
            <a:r>
              <a:rPr lang="en-US" sz="4364" dirty="0">
                <a:latin typeface="Arial" panose="020B0604020202020204" pitchFamily="34" charset="0"/>
                <a:cs typeface="Arial" panose="020B0604020202020204" pitchFamily="34" charset="0"/>
              </a:rPr>
              <a:t>The MTO Class EA process is an approved process for highway planning, design, and construction projects. The study is following a Group ‘B’ process, which includes major improvements to existing provincial transportation facilities.</a:t>
            </a:r>
          </a:p>
          <a:p>
            <a:endParaRPr lang="en-US" sz="4364" dirty="0">
              <a:latin typeface="Arial" panose="020B0604020202020204" pitchFamily="34" charset="0"/>
              <a:cs typeface="Arial" panose="020B0604020202020204" pitchFamily="34" charset="0"/>
            </a:endParaRPr>
          </a:p>
          <a:p>
            <a:r>
              <a:rPr lang="en-US" sz="4364" dirty="0">
                <a:latin typeface="Arial" panose="020B0604020202020204" pitchFamily="34" charset="0"/>
                <a:cs typeface="Arial" panose="020B0604020202020204" pitchFamily="34" charset="0"/>
              </a:rPr>
              <a:t>At the end of the study, a Design and Construction Report (DCR) will be prepared and made available for a 30-day public comment period.</a:t>
            </a:r>
          </a:p>
        </p:txBody>
      </p:sp>
      <p:sp>
        <p:nvSpPr>
          <p:cNvPr id="5" name="Flowchart: Connector 4">
            <a:extLst>
              <a:ext uri="{FF2B5EF4-FFF2-40B4-BE49-F238E27FC236}">
                <a16:creationId xmlns:a16="http://schemas.microsoft.com/office/drawing/2014/main" id="{CD59FBB2-5C9E-BD98-23B0-43E54A4C00EF}"/>
              </a:ext>
            </a:extLst>
          </p:cNvPr>
          <p:cNvSpPr/>
          <p:nvPr/>
        </p:nvSpPr>
        <p:spPr>
          <a:xfrm>
            <a:off x="22405147" y="8435523"/>
            <a:ext cx="420002" cy="397492"/>
          </a:xfrm>
          <a:prstGeom prst="flowChartConnector">
            <a:avLst/>
          </a:prstGeom>
          <a:solidFill>
            <a:srgbClr val="0070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181" dirty="0"/>
          </a:p>
        </p:txBody>
      </p:sp>
      <p:cxnSp>
        <p:nvCxnSpPr>
          <p:cNvPr id="6" name="Straight Connector 5">
            <a:extLst>
              <a:ext uri="{FF2B5EF4-FFF2-40B4-BE49-F238E27FC236}">
                <a16:creationId xmlns:a16="http://schemas.microsoft.com/office/drawing/2014/main" id="{DFFB70EF-E993-08C3-755E-E7F29E1E5CF9}"/>
              </a:ext>
            </a:extLst>
          </p:cNvPr>
          <p:cNvCxnSpPr>
            <a:cxnSpLocks/>
          </p:cNvCxnSpPr>
          <p:nvPr/>
        </p:nvCxnSpPr>
        <p:spPr>
          <a:xfrm flipV="1">
            <a:off x="22736358" y="8601492"/>
            <a:ext cx="1751168" cy="6529"/>
          </a:xfrm>
          <a:prstGeom prst="line">
            <a:avLst/>
          </a:prstGeom>
          <a:ln w="19050">
            <a:solidFill>
              <a:srgbClr val="0070AD"/>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38E9C4A-B6A0-C60D-46B1-6AB27BE1BAF2}"/>
              </a:ext>
            </a:extLst>
          </p:cNvPr>
          <p:cNvSpPr txBox="1"/>
          <p:nvPr/>
        </p:nvSpPr>
        <p:spPr>
          <a:xfrm>
            <a:off x="24591706" y="20399129"/>
            <a:ext cx="6646130" cy="995144"/>
          </a:xfrm>
          <a:prstGeom prst="rect">
            <a:avLst/>
          </a:prstGeom>
          <a:noFill/>
        </p:spPr>
        <p:txBody>
          <a:bodyPr wrap="square" rtlCol="0">
            <a:spAutoFit/>
          </a:bodyPr>
          <a:lstStyle/>
          <a:p>
            <a:r>
              <a:rPr lang="en-US" sz="4400" baseline="-25000" dirty="0">
                <a:solidFill>
                  <a:srgbClr val="0070AD"/>
                </a:solidFill>
                <a:latin typeface="Arial" panose="020B0604020202020204" pitchFamily="34" charset="0"/>
                <a:cs typeface="Arial" panose="020B0604020202020204" pitchFamily="34" charset="0"/>
              </a:rPr>
              <a:t>Construction is anticipated to begin in Spring 2027</a:t>
            </a:r>
          </a:p>
        </p:txBody>
      </p:sp>
      <p:cxnSp>
        <p:nvCxnSpPr>
          <p:cNvPr id="19" name="Straight Connector 18">
            <a:extLst>
              <a:ext uri="{FF2B5EF4-FFF2-40B4-BE49-F238E27FC236}">
                <a16:creationId xmlns:a16="http://schemas.microsoft.com/office/drawing/2014/main" id="{14AF6397-87E4-87ED-2B21-41E9C775FB01}"/>
              </a:ext>
            </a:extLst>
          </p:cNvPr>
          <p:cNvCxnSpPr>
            <a:cxnSpLocks/>
          </p:cNvCxnSpPr>
          <p:nvPr/>
        </p:nvCxnSpPr>
        <p:spPr>
          <a:xfrm>
            <a:off x="22778288" y="21143714"/>
            <a:ext cx="1759244" cy="0"/>
          </a:xfrm>
          <a:prstGeom prst="line">
            <a:avLst/>
          </a:prstGeom>
          <a:ln w="19050">
            <a:solidFill>
              <a:srgbClr val="0070AD"/>
            </a:solidFill>
          </a:ln>
        </p:spPr>
        <p:style>
          <a:lnRef idx="1">
            <a:schemeClr val="accent1"/>
          </a:lnRef>
          <a:fillRef idx="0">
            <a:schemeClr val="accent1"/>
          </a:fillRef>
          <a:effectRef idx="0">
            <a:schemeClr val="accent1"/>
          </a:effectRef>
          <a:fontRef idx="minor">
            <a:schemeClr val="tx1"/>
          </a:fontRef>
        </p:style>
      </p:cxnSp>
      <p:grpSp>
        <p:nvGrpSpPr>
          <p:cNvPr id="106" name="Group 105">
            <a:extLst>
              <a:ext uri="{FF2B5EF4-FFF2-40B4-BE49-F238E27FC236}">
                <a16:creationId xmlns:a16="http://schemas.microsoft.com/office/drawing/2014/main" id="{23B5A2FF-C7D3-52CB-8FD2-47A77B147EF0}"/>
              </a:ext>
            </a:extLst>
          </p:cNvPr>
          <p:cNvGrpSpPr/>
          <p:nvPr/>
        </p:nvGrpSpPr>
        <p:grpSpPr>
          <a:xfrm>
            <a:off x="24071659" y="8050812"/>
            <a:ext cx="1112524" cy="1056266"/>
            <a:chOff x="20203850" y="9781932"/>
            <a:chExt cx="1305224" cy="1303017"/>
          </a:xfrm>
        </p:grpSpPr>
        <p:sp>
          <p:nvSpPr>
            <p:cNvPr id="107" name="Oval 106">
              <a:extLst>
                <a:ext uri="{FF2B5EF4-FFF2-40B4-BE49-F238E27FC236}">
                  <a16:creationId xmlns:a16="http://schemas.microsoft.com/office/drawing/2014/main" id="{9D15CF16-16BC-87E5-EEDC-764B885A06A7}"/>
                </a:ext>
              </a:extLst>
            </p:cNvPr>
            <p:cNvSpPr/>
            <p:nvPr/>
          </p:nvSpPr>
          <p:spPr>
            <a:xfrm>
              <a:off x="20203850" y="9781932"/>
              <a:ext cx="1305224" cy="1303017"/>
            </a:xfrm>
            <a:prstGeom prst="ellipse">
              <a:avLst/>
            </a:prstGeom>
            <a:solidFill>
              <a:srgbClr val="0070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181" dirty="0"/>
            </a:p>
          </p:txBody>
        </p:sp>
        <p:pic>
          <p:nvPicPr>
            <p:cNvPr id="108" name="Graphic 107" descr="Users with solid fill">
              <a:extLst>
                <a:ext uri="{FF2B5EF4-FFF2-40B4-BE49-F238E27FC236}">
                  <a16:creationId xmlns:a16="http://schemas.microsoft.com/office/drawing/2014/main" id="{55611F37-232B-89B8-FB27-9DB40C5A3FC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0309134" y="9868169"/>
              <a:ext cx="1131877" cy="1131877"/>
            </a:xfrm>
            <a:prstGeom prst="rect">
              <a:avLst/>
            </a:prstGeom>
          </p:spPr>
        </p:pic>
      </p:grpSp>
    </p:spTree>
    <p:extLst>
      <p:ext uri="{BB962C8B-B14F-4D97-AF65-F5344CB8AC3E}">
        <p14:creationId xmlns:p14="http://schemas.microsoft.com/office/powerpoint/2010/main" val="2781875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37B0C4-DA4B-8A52-4018-36EE250EAE52}"/>
              </a:ext>
            </a:extLst>
          </p:cNvPr>
          <p:cNvSpPr/>
          <p:nvPr/>
        </p:nvSpPr>
        <p:spPr>
          <a:xfrm>
            <a:off x="0" y="-57311"/>
            <a:ext cx="32918400" cy="1783023"/>
          </a:xfrm>
          <a:prstGeom prst="rect">
            <a:avLst/>
          </a:prstGeom>
          <a:solidFill>
            <a:srgbClr val="0079B3"/>
          </a:solidFill>
          <a:ln>
            <a:solidFill>
              <a:srgbClr val="0079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0" dirty="0">
                <a:solidFill>
                  <a:schemeClr val="bg1"/>
                </a:solidFill>
                <a:latin typeface="Arial" panose="020B0604020202020204" pitchFamily="34" charset="0"/>
                <a:cs typeface="Arial" panose="020B0604020202020204" pitchFamily="34" charset="0"/>
              </a:rPr>
              <a:t>Investigations </a:t>
            </a:r>
          </a:p>
        </p:txBody>
      </p:sp>
      <p:sp>
        <p:nvSpPr>
          <p:cNvPr id="2" name="Rectangle: Diagonal Corners Rounded 1">
            <a:extLst>
              <a:ext uri="{FF2B5EF4-FFF2-40B4-BE49-F238E27FC236}">
                <a16:creationId xmlns:a16="http://schemas.microsoft.com/office/drawing/2014/main" id="{56F38285-C213-4748-BB28-317C4093EF9D}"/>
              </a:ext>
            </a:extLst>
          </p:cNvPr>
          <p:cNvSpPr/>
          <p:nvPr/>
        </p:nvSpPr>
        <p:spPr>
          <a:xfrm>
            <a:off x="7481469" y="6076873"/>
            <a:ext cx="18427822" cy="4572469"/>
          </a:xfrm>
          <a:prstGeom prst="round2Diag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5400" b="1" dirty="0">
                <a:solidFill>
                  <a:schemeClr val="tx1"/>
                </a:solidFill>
                <a:latin typeface="Arial" panose="020B0604020202020204" pitchFamily="34" charset="0"/>
                <a:cs typeface="Arial" panose="020B0604020202020204" pitchFamily="34" charset="0"/>
              </a:rPr>
              <a:t>Engineering Investigations</a:t>
            </a:r>
          </a:p>
          <a:p>
            <a:pPr marL="2689559" lvl="2" indent="-623388">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Traffic and Safety</a:t>
            </a:r>
          </a:p>
          <a:p>
            <a:pPr marL="2689559" lvl="2" indent="-623388">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Drainage and Hydrology</a:t>
            </a:r>
          </a:p>
          <a:p>
            <a:pPr marL="2689559" lvl="2" indent="-623388">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Highway</a:t>
            </a:r>
          </a:p>
        </p:txBody>
      </p:sp>
      <p:sp>
        <p:nvSpPr>
          <p:cNvPr id="7" name="TextBox 6">
            <a:extLst>
              <a:ext uri="{FF2B5EF4-FFF2-40B4-BE49-F238E27FC236}">
                <a16:creationId xmlns:a16="http://schemas.microsoft.com/office/drawing/2014/main" id="{FF5D862F-6D14-408E-B9A3-6954B1CA7DF9}"/>
              </a:ext>
            </a:extLst>
          </p:cNvPr>
          <p:cNvSpPr txBox="1"/>
          <p:nvPr/>
        </p:nvSpPr>
        <p:spPr>
          <a:xfrm>
            <a:off x="685800" y="2133600"/>
            <a:ext cx="31546800" cy="3046988"/>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In accordance with the MTO Class Environmental Assessment process, this study includes engineering and environmental specialists who are carrying out background studies and site-specific investigations to support the Recommended Plan, and identify potential impacts and mitigation measures. The investigations for this study include, but are not limited to, the following:</a:t>
            </a:r>
          </a:p>
        </p:txBody>
      </p:sp>
      <p:sp>
        <p:nvSpPr>
          <p:cNvPr id="5" name="Slide Number Placeholder 4">
            <a:extLst>
              <a:ext uri="{FF2B5EF4-FFF2-40B4-BE49-F238E27FC236}">
                <a16:creationId xmlns:a16="http://schemas.microsoft.com/office/drawing/2014/main" id="{E58B5B6E-F0B9-42AC-ABC6-43F530182FD8}"/>
              </a:ext>
            </a:extLst>
          </p:cNvPr>
          <p:cNvSpPr txBox="1">
            <a:spLocks/>
          </p:cNvSpPr>
          <p:nvPr/>
        </p:nvSpPr>
        <p:spPr>
          <a:xfrm>
            <a:off x="16014879" y="20922584"/>
            <a:ext cx="862207" cy="1168401"/>
          </a:xfrm>
          <a:prstGeom prst="rect">
            <a:avLst/>
          </a:prstGeom>
        </p:spPr>
        <p:txBody>
          <a:bodyPr vert="horz" lIns="199505" tIns="99753" rIns="199505" bIns="99753" rtlCol="0" anchor="ctr"/>
          <a:lstStyle>
            <a:defPPr>
              <a:defRPr lang="en-US"/>
            </a:defPPr>
            <a:lvl1pPr marL="0" algn="r" defTabSz="914400" rtl="0" eaLnBrk="1" latinLnBrk="0" hangingPunct="1">
              <a:defRPr sz="196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2618" b="1" dirty="0">
              <a:solidFill>
                <a:srgbClr val="0070AD"/>
              </a:solidFill>
              <a:latin typeface="Arial" panose="020B0604020202020204" pitchFamily="34" charset="0"/>
              <a:cs typeface="Arial" panose="020B0604020202020204" pitchFamily="34" charset="0"/>
            </a:endParaRPr>
          </a:p>
        </p:txBody>
      </p:sp>
      <p:pic>
        <p:nvPicPr>
          <p:cNvPr id="8" name="Graphic 7" descr="Leaf with solid fill">
            <a:extLst>
              <a:ext uri="{FF2B5EF4-FFF2-40B4-BE49-F238E27FC236}">
                <a16:creationId xmlns:a16="http://schemas.microsoft.com/office/drawing/2014/main" id="{9CD63DD6-C019-495C-ABF3-4B530124901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12350" y="11686331"/>
            <a:ext cx="3666806" cy="3666806"/>
          </a:xfrm>
          <a:prstGeom prst="rect">
            <a:avLst/>
          </a:prstGeom>
        </p:spPr>
      </p:pic>
      <p:pic>
        <p:nvPicPr>
          <p:cNvPr id="10" name="Graphic 9" descr="Users with solid fill">
            <a:extLst>
              <a:ext uri="{FF2B5EF4-FFF2-40B4-BE49-F238E27FC236}">
                <a16:creationId xmlns:a16="http://schemas.microsoft.com/office/drawing/2014/main" id="{9FF425B2-CF3C-4DBC-9653-A330FF8683C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12349" y="17060396"/>
            <a:ext cx="3279929" cy="3279929"/>
          </a:xfrm>
          <a:prstGeom prst="rect">
            <a:avLst/>
          </a:prstGeom>
        </p:spPr>
      </p:pic>
      <p:pic>
        <p:nvPicPr>
          <p:cNvPr id="12" name="Graphic 11" descr="Road with solid fill">
            <a:extLst>
              <a:ext uri="{FF2B5EF4-FFF2-40B4-BE49-F238E27FC236}">
                <a16:creationId xmlns:a16="http://schemas.microsoft.com/office/drawing/2014/main" id="{678D2C0B-0D7F-40A1-929A-BEEAC086846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92789" y="6756534"/>
            <a:ext cx="3279929" cy="3279929"/>
          </a:xfrm>
          <a:prstGeom prst="rect">
            <a:avLst/>
          </a:prstGeom>
        </p:spPr>
      </p:pic>
      <p:sp>
        <p:nvSpPr>
          <p:cNvPr id="14" name="Rectangle: Diagonal Corners Rounded 13">
            <a:extLst>
              <a:ext uri="{FF2B5EF4-FFF2-40B4-BE49-F238E27FC236}">
                <a16:creationId xmlns:a16="http://schemas.microsoft.com/office/drawing/2014/main" id="{B324E972-5EFC-450C-96BF-E087BC73CE96}"/>
              </a:ext>
            </a:extLst>
          </p:cNvPr>
          <p:cNvSpPr/>
          <p:nvPr/>
        </p:nvSpPr>
        <p:spPr>
          <a:xfrm>
            <a:off x="7481469" y="11055724"/>
            <a:ext cx="18427822" cy="4572469"/>
          </a:xfrm>
          <a:prstGeom prst="round2Diag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5400" b="1" dirty="0">
                <a:solidFill>
                  <a:schemeClr val="tx1"/>
                </a:solidFill>
                <a:latin typeface="Arial" panose="020B0604020202020204" pitchFamily="34" charset="0"/>
                <a:cs typeface="Arial" panose="020B0604020202020204" pitchFamily="34" charset="0"/>
              </a:rPr>
              <a:t>Natural Environment Investigations</a:t>
            </a:r>
          </a:p>
          <a:p>
            <a:pPr marL="2689559" lvl="2" indent="-623388">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Terrestrial</a:t>
            </a:r>
          </a:p>
          <a:p>
            <a:pPr marL="2689559" lvl="2" indent="-623388">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Species at Risk</a:t>
            </a:r>
          </a:p>
        </p:txBody>
      </p:sp>
      <p:sp>
        <p:nvSpPr>
          <p:cNvPr id="15" name="Rectangle: Diagonal Corners Rounded 14">
            <a:extLst>
              <a:ext uri="{FF2B5EF4-FFF2-40B4-BE49-F238E27FC236}">
                <a16:creationId xmlns:a16="http://schemas.microsoft.com/office/drawing/2014/main" id="{4233772E-0980-4120-B00F-335DB36242E8}"/>
              </a:ext>
            </a:extLst>
          </p:cNvPr>
          <p:cNvSpPr/>
          <p:nvPr/>
        </p:nvSpPr>
        <p:spPr>
          <a:xfrm>
            <a:off x="7501029" y="15989163"/>
            <a:ext cx="18427822" cy="4572469"/>
          </a:xfrm>
          <a:prstGeom prst="round2Diag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5400" b="1" dirty="0">
                <a:solidFill>
                  <a:schemeClr val="tx1"/>
                </a:solidFill>
                <a:latin typeface="Arial" panose="020B0604020202020204" pitchFamily="34" charset="0"/>
                <a:cs typeface="Arial" panose="020B0604020202020204" pitchFamily="34" charset="0"/>
              </a:rPr>
              <a:t>Socio-Economic</a:t>
            </a:r>
            <a:r>
              <a:rPr lang="en-US" sz="4800" b="1" dirty="0">
                <a:solidFill>
                  <a:schemeClr val="tx1"/>
                </a:solidFill>
                <a:latin typeface="Arial" panose="020B0604020202020204" pitchFamily="34" charset="0"/>
                <a:cs typeface="Arial" panose="020B0604020202020204" pitchFamily="34" charset="0"/>
              </a:rPr>
              <a:t> </a:t>
            </a:r>
            <a:r>
              <a:rPr lang="en-US" sz="5400" b="1" dirty="0">
                <a:solidFill>
                  <a:schemeClr val="tx1"/>
                </a:solidFill>
                <a:latin typeface="Arial" panose="020B0604020202020204" pitchFamily="34" charset="0"/>
                <a:cs typeface="Arial" panose="020B0604020202020204" pitchFamily="34" charset="0"/>
              </a:rPr>
              <a:t>Investigations</a:t>
            </a:r>
            <a:endParaRPr lang="en-US" sz="4800" b="1" dirty="0">
              <a:solidFill>
                <a:schemeClr val="tx1"/>
              </a:solidFill>
              <a:latin typeface="Arial" panose="020B0604020202020204" pitchFamily="34" charset="0"/>
              <a:cs typeface="Arial" panose="020B0604020202020204" pitchFamily="34" charset="0"/>
            </a:endParaRPr>
          </a:p>
          <a:p>
            <a:pPr marL="2689559" lvl="2" indent="-623388">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Businesses</a:t>
            </a:r>
          </a:p>
          <a:p>
            <a:pPr marL="2689559" lvl="2" indent="-623388">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Archaeology</a:t>
            </a:r>
          </a:p>
          <a:p>
            <a:pPr marL="2689559" lvl="2" indent="-623388">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Contamination</a:t>
            </a:r>
          </a:p>
          <a:p>
            <a:pPr marL="2689559" lvl="2" indent="-623388">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Groundwater</a:t>
            </a:r>
          </a:p>
        </p:txBody>
      </p:sp>
    </p:spTree>
    <p:extLst>
      <p:ext uri="{BB962C8B-B14F-4D97-AF65-F5344CB8AC3E}">
        <p14:creationId xmlns:p14="http://schemas.microsoft.com/office/powerpoint/2010/main" val="3618100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617BB-EA7D-9BB1-2A90-91EE8A1C874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B71E440-0EEF-43EA-B89D-95463C1690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54844"/>
            <a:ext cx="32131164" cy="20790754"/>
          </a:xfrm>
          <a:prstGeom prst="rect">
            <a:avLst/>
          </a:prstGeom>
        </p:spPr>
      </p:pic>
      <p:sp>
        <p:nvSpPr>
          <p:cNvPr id="46" name="Rectangle 45">
            <a:extLst>
              <a:ext uri="{FF2B5EF4-FFF2-40B4-BE49-F238E27FC236}">
                <a16:creationId xmlns:a16="http://schemas.microsoft.com/office/drawing/2014/main" id="{BE432F65-7FDD-9158-D56B-AD3C794C56F5}"/>
              </a:ext>
            </a:extLst>
          </p:cNvPr>
          <p:cNvSpPr/>
          <p:nvPr/>
        </p:nvSpPr>
        <p:spPr>
          <a:xfrm>
            <a:off x="1828800" y="2"/>
            <a:ext cx="29223478" cy="1353748"/>
          </a:xfrm>
          <a:prstGeom prst="rect">
            <a:avLst/>
          </a:prstGeom>
          <a:solidFill>
            <a:srgbClr val="65605F"/>
          </a:solidFill>
          <a:ln>
            <a:solidFill>
              <a:srgbClr val="0079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181" dirty="0"/>
          </a:p>
        </p:txBody>
      </p:sp>
      <p:sp>
        <p:nvSpPr>
          <p:cNvPr id="4" name="TextBox 3">
            <a:extLst>
              <a:ext uri="{FF2B5EF4-FFF2-40B4-BE49-F238E27FC236}">
                <a16:creationId xmlns:a16="http://schemas.microsoft.com/office/drawing/2014/main" id="{825861AD-F0D8-F088-69C6-26A9CADB01DD}"/>
              </a:ext>
            </a:extLst>
          </p:cNvPr>
          <p:cNvSpPr txBox="1"/>
          <p:nvPr/>
        </p:nvSpPr>
        <p:spPr>
          <a:xfrm>
            <a:off x="0" y="-39221"/>
            <a:ext cx="32918400" cy="1544479"/>
          </a:xfrm>
          <a:prstGeom prst="rect">
            <a:avLst/>
          </a:prstGeom>
          <a:solidFill>
            <a:srgbClr val="0079B3"/>
          </a:solidFill>
          <a:ln>
            <a:solidFill>
              <a:srgbClr val="0079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4000">
                <a:solidFill>
                  <a:schemeClr val="bg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9000" dirty="0"/>
              <a:t>Refined Recommended Plan  </a:t>
            </a:r>
          </a:p>
        </p:txBody>
      </p:sp>
      <p:pic>
        <p:nvPicPr>
          <p:cNvPr id="7" name="Picture 6">
            <a:extLst>
              <a:ext uri="{FF2B5EF4-FFF2-40B4-BE49-F238E27FC236}">
                <a16:creationId xmlns:a16="http://schemas.microsoft.com/office/drawing/2014/main" id="{4709D2FC-3395-F7B7-E27D-72B7FFB982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6002" y="13695015"/>
            <a:ext cx="14012453" cy="4343400"/>
          </a:xfrm>
          <a:prstGeom prst="rect">
            <a:avLst/>
          </a:prstGeom>
        </p:spPr>
      </p:pic>
      <p:sp>
        <p:nvSpPr>
          <p:cNvPr id="10" name="TextBox 9">
            <a:extLst>
              <a:ext uri="{FF2B5EF4-FFF2-40B4-BE49-F238E27FC236}">
                <a16:creationId xmlns:a16="http://schemas.microsoft.com/office/drawing/2014/main" id="{7FF4F5D2-6BAD-E15E-214F-7A94565792B5}"/>
              </a:ext>
            </a:extLst>
          </p:cNvPr>
          <p:cNvSpPr txBox="1"/>
          <p:nvPr/>
        </p:nvSpPr>
        <p:spPr>
          <a:xfrm>
            <a:off x="20574000" y="2845301"/>
            <a:ext cx="6492240" cy="3539430"/>
          </a:xfrm>
          <a:prstGeom prst="rect">
            <a:avLst/>
          </a:prstGeom>
          <a:solidFill>
            <a:schemeClr val="accent3">
              <a:lumMod val="20000"/>
              <a:lumOff val="80000"/>
            </a:schemeClr>
          </a:solidFill>
        </p:spPr>
        <p:txBody>
          <a:bodyPr wrap="square">
            <a:spAutoFit/>
          </a:bodyPr>
          <a:lstStyle/>
          <a:p>
            <a:pPr marL="0" marR="0">
              <a:buNone/>
            </a:pPr>
            <a:r>
              <a:rPr lang="en-CA" sz="3200" dirty="0">
                <a:latin typeface="Arial" panose="020B0604020202020204" pitchFamily="34" charset="0"/>
                <a:ea typeface="Calibri" panose="020F0502020204030204" pitchFamily="34" charset="0"/>
              </a:rPr>
              <a:t>The proposed design generally follows the preliminary design with some minor refinements. The refined Recommended Plan includes a mountable exterior curb with asphalt shoulder to accommodate large/farm vehicles.</a:t>
            </a:r>
            <a:endParaRPr lang="en-US" sz="3200" dirty="0">
              <a:latin typeface="Arial" panose="020B060402020202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AFAB8C02-593E-E5CE-CDEE-9B70CF16816B}"/>
              </a:ext>
            </a:extLst>
          </p:cNvPr>
          <p:cNvSpPr txBox="1"/>
          <p:nvPr/>
        </p:nvSpPr>
        <p:spPr>
          <a:xfrm>
            <a:off x="23548258" y="14097000"/>
            <a:ext cx="6492240" cy="3539430"/>
          </a:xfrm>
          <a:prstGeom prst="rect">
            <a:avLst/>
          </a:prstGeom>
          <a:solidFill>
            <a:schemeClr val="accent3">
              <a:lumMod val="20000"/>
              <a:lumOff val="80000"/>
            </a:schemeClr>
          </a:solidFill>
        </p:spPr>
        <p:txBody>
          <a:bodyPr wrap="square" rtlCol="0">
            <a:spAutoFit/>
          </a:bodyPr>
          <a:lstStyle/>
          <a:p>
            <a:r>
              <a:rPr lang="en-CA" sz="3200" dirty="0">
                <a:latin typeface="Arial" panose="020B0604020202020204" pitchFamily="34" charset="0"/>
                <a:ea typeface="Calibri" panose="020F0502020204030204" pitchFamily="34" charset="0"/>
                <a:cs typeface="Aptos" panose="020B0004020202020204" pitchFamily="34" charset="0"/>
              </a:rPr>
              <a:t>Minor increase to the roundabout approach roadway curve radii compared to the Preliminary Design Plan to provide a more gradual deceleration for vehicle comfort when approaching the roundabout.</a:t>
            </a:r>
            <a:endParaRPr lang="en-US" sz="3200" dirty="0"/>
          </a:p>
        </p:txBody>
      </p:sp>
      <p:sp>
        <p:nvSpPr>
          <p:cNvPr id="3" name="Rectangle 2">
            <a:extLst>
              <a:ext uri="{FF2B5EF4-FFF2-40B4-BE49-F238E27FC236}">
                <a16:creationId xmlns:a16="http://schemas.microsoft.com/office/drawing/2014/main" id="{38443F0C-2D50-A25A-5764-8A23E8CDE637}"/>
              </a:ext>
            </a:extLst>
          </p:cNvPr>
          <p:cNvSpPr/>
          <p:nvPr/>
        </p:nvSpPr>
        <p:spPr>
          <a:xfrm>
            <a:off x="29413200" y="20998543"/>
            <a:ext cx="2514600" cy="8203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8510926"/>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034a106e-6316-442c-ad35-738afd673d2b}" enabled="1" method="Standard" siteId="{cddc1229-ac2a-4b97-b78a-0e5cacb5865c}" removed="0"/>
  <clbl:label id="{158c4265-1c65-4ae3-8c4b-6f23871e1b75}" enabled="1" method="Standard" siteId="{413c6f2c-219a-4692-97d3-f2b4d80281e7}" removed="0"/>
</clbl:labelList>
</file>

<file path=docProps/app.xml><?xml version="1.0" encoding="utf-8"?>
<Properties xmlns="http://schemas.openxmlformats.org/officeDocument/2006/extended-properties" xmlns:vt="http://schemas.openxmlformats.org/officeDocument/2006/docPropsVTypes">
  <Template>Office Theme</Template>
  <TotalTime>69796</TotalTime>
  <Words>1894</Words>
  <Application>Microsoft Office PowerPoint</Application>
  <PresentationFormat>Custom</PresentationFormat>
  <Paragraphs>227</Paragraphs>
  <Slides>15</Slides>
  <Notes>14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Calibri Light</vt:lpstr>
      <vt:lpstr>Office 2013 - 2022 Theme</vt:lpstr>
      <vt:lpstr>1_Office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Stantec Consulting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Robinson, Jennifer</dc:creator>
  <cp:lastModifiedBy>Saevil, Hannah</cp:lastModifiedBy>
  <cp:revision>682</cp:revision>
  <cp:lastPrinted>2020-07-16T16:23:28Z</cp:lastPrinted>
  <dcterms:created xsi:type="dcterms:W3CDTF">2020-06-01T18:06:52Z</dcterms:created>
  <dcterms:modified xsi:type="dcterms:W3CDTF">2026-08-27T18:58:13Z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58c4265-1c65-4ae3-8c4b-6f23871e1b75_Enabled">
    <vt:lpwstr>true</vt:lpwstr>
  </property>
  <property fmtid="{D5CDD505-2E9C-101B-9397-08002B2CF9AE}" pid="3" name="MSIP_Label_158c4265-1c65-4ae3-8c4b-6f23871e1b75_SetDate">
    <vt:lpwstr>2020-06-09T14:57:01Z</vt:lpwstr>
  </property>
  <property fmtid="{D5CDD505-2E9C-101B-9397-08002B2CF9AE}" pid="4" name="MSIP_Label_158c4265-1c65-4ae3-8c4b-6f23871e1b75_Method">
    <vt:lpwstr>Standard</vt:lpwstr>
  </property>
  <property fmtid="{D5CDD505-2E9C-101B-9397-08002B2CF9AE}" pid="5" name="MSIP_Label_158c4265-1c65-4ae3-8c4b-6f23871e1b75_Name">
    <vt:lpwstr>158c4265-1c65-4ae3-8c4b-6f23871e1b75</vt:lpwstr>
  </property>
  <property fmtid="{D5CDD505-2E9C-101B-9397-08002B2CF9AE}" pid="6" name="MSIP_Label_158c4265-1c65-4ae3-8c4b-6f23871e1b75_SiteId">
    <vt:lpwstr>413c6f2c-219a-4692-97d3-f2b4d80281e7</vt:lpwstr>
  </property>
  <property fmtid="{D5CDD505-2E9C-101B-9397-08002B2CF9AE}" pid="7" name="MSIP_Label_158c4265-1c65-4ae3-8c4b-6f23871e1b75_ActionId">
    <vt:lpwstr>0aa7c9cf-8d88-432d-8f98-fc7b8957f123</vt:lpwstr>
  </property>
  <property fmtid="{D5CDD505-2E9C-101B-9397-08002B2CF9AE}" pid="8" name="MSIP_Label_158c4265-1c65-4ae3-8c4b-6f23871e1b75_ContentBits">
    <vt:lpwstr>0</vt:lpwstr>
  </property>
</Properties>
</file>